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4A5EA7-26B9-42F4-9F11-881841BB3502}"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128027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A5EA7-26B9-42F4-9F11-881841BB3502}"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27126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A5EA7-26B9-42F4-9F11-881841BB3502}"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1630950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pic>
        <p:nvPicPr>
          <p:cNvPr id="2" name="Imag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813" y="-1000125"/>
            <a:ext cx="9956801"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logo rgb bu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100" y="6151563"/>
            <a:ext cx="9747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7" descr="EEA+Grants+EPS copy"/>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91425" y="127000"/>
            <a:ext cx="6508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1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4A5EA7-26B9-42F4-9F11-881841BB3502}"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327577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4A5EA7-26B9-42F4-9F11-881841BB3502}"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211543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4A5EA7-26B9-42F4-9F11-881841BB3502}"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336749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4A5EA7-26B9-42F4-9F11-881841BB3502}"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30517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4A5EA7-26B9-42F4-9F11-881841BB3502}"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415516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A5EA7-26B9-42F4-9F11-881841BB3502}"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274084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A5EA7-26B9-42F4-9F11-881841BB3502}"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408794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4A5EA7-26B9-42F4-9F11-881841BB3502}"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DACDA-C5B1-45C7-AE41-A2C96FCE4904}" type="slidenum">
              <a:rPr lang="en-US" smtClean="0"/>
              <a:t>‹#›</a:t>
            </a:fld>
            <a:endParaRPr lang="en-US"/>
          </a:p>
        </p:txBody>
      </p:sp>
    </p:spTree>
    <p:extLst>
      <p:ext uri="{BB962C8B-B14F-4D97-AF65-F5344CB8AC3E}">
        <p14:creationId xmlns:p14="http://schemas.microsoft.com/office/powerpoint/2010/main" val="1153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A5EA7-26B9-42F4-9F11-881841BB3502}" type="datetimeFigureOut">
              <a:rPr lang="en-US" smtClean="0"/>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DACDA-C5B1-45C7-AE41-A2C96FCE4904}" type="slidenum">
              <a:rPr lang="en-US" smtClean="0"/>
              <a:t>‹#›</a:t>
            </a:fld>
            <a:endParaRPr lang="en-US"/>
          </a:p>
        </p:txBody>
      </p:sp>
    </p:spTree>
    <p:extLst>
      <p:ext uri="{BB962C8B-B14F-4D97-AF65-F5344CB8AC3E}">
        <p14:creationId xmlns:p14="http://schemas.microsoft.com/office/powerpoint/2010/main" val="171279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eagrants.org/" TargetMode="Externa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4"/>
          <p:cNvSpPr txBox="1">
            <a:spLocks noChangeArrowheads="1"/>
          </p:cNvSpPr>
          <p:nvPr/>
        </p:nvSpPr>
        <p:spPr bwMode="auto">
          <a:xfrm>
            <a:off x="0" y="1597025"/>
            <a:ext cx="9144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dirty="0"/>
          </a:p>
          <a:p>
            <a:pPr algn="ctr" eaLnBrk="1" hangingPunct="1"/>
            <a:r>
              <a:rPr lang="ro-RO" sz="4000" dirty="0" smtClean="0"/>
              <a:t>Reţea de centre de educaţie nonformală pentru viaţă în mediul rural din Dâmboviţa. </a:t>
            </a:r>
            <a:endParaRPr lang="ro-RO" sz="4000" dirty="0"/>
          </a:p>
          <a:p>
            <a:pPr algn="ctr" eaLnBrk="1" hangingPunct="1"/>
            <a:endParaRPr lang="ro-RO" sz="1000" dirty="0"/>
          </a:p>
          <a:p>
            <a:pPr algn="ctr" eaLnBrk="1" hangingPunct="1"/>
            <a:r>
              <a:rPr lang="ro-RO" sz="2400" dirty="0" smtClean="0"/>
              <a:t>Proiect finanţat prin graturile SEE 2009 – 2014, în cadrul Fondului ONG în România. </a:t>
            </a:r>
          </a:p>
          <a:p>
            <a:pPr algn="ctr" eaLnBrk="1" hangingPunct="1"/>
            <a:r>
              <a:rPr lang="ro-RO" sz="2400" b="1" dirty="0" smtClean="0"/>
              <a:t>Valoarea totală a proiectului 84.300 euro.</a:t>
            </a:r>
          </a:p>
          <a:p>
            <a:pPr algn="ctr" eaLnBrk="1" hangingPunct="1"/>
            <a:r>
              <a:rPr lang="ro-RO" sz="2400" b="1" dirty="0" smtClean="0"/>
              <a:t>Valoarea finanţării – 75.000 euro.</a:t>
            </a:r>
            <a:endParaRPr lang="en-US" sz="2400" b="1" dirty="0"/>
          </a:p>
        </p:txBody>
      </p:sp>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691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377950"/>
            <a:ext cx="90217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sz="3200" dirty="0" err="1"/>
              <a:t>Obiectiv</a:t>
            </a:r>
            <a:r>
              <a:rPr lang="ro-RO" sz="3200" dirty="0"/>
              <a:t>e</a:t>
            </a:r>
            <a:r>
              <a:rPr lang="en-US" sz="3200" dirty="0"/>
              <a:t> </a:t>
            </a:r>
            <a:r>
              <a:rPr lang="ro-RO" sz="3200" dirty="0"/>
              <a:t>specifice</a:t>
            </a:r>
            <a:r>
              <a:rPr lang="en-US" sz="3200" dirty="0"/>
              <a:t>:</a:t>
            </a:r>
            <a:endParaRPr lang="ro-RO" sz="3200" dirty="0"/>
          </a:p>
          <a:p>
            <a:pPr algn="just"/>
            <a:r>
              <a:rPr lang="ro-RO" sz="2400" dirty="0"/>
              <a:t>2. </a:t>
            </a:r>
            <a:r>
              <a:rPr lang="it-IT" sz="2400" dirty="0"/>
              <a:t>Cre</a:t>
            </a:r>
            <a:r>
              <a:rPr lang="ro-RO" sz="2400" dirty="0"/>
              <a:t>ș</a:t>
            </a:r>
            <a:r>
              <a:rPr lang="it-IT" sz="2400" dirty="0"/>
              <a:t>terea capacit</a:t>
            </a:r>
            <a:r>
              <a:rPr lang="ro-RO" sz="2400" dirty="0"/>
              <a:t>ăț</a:t>
            </a:r>
            <a:r>
              <a:rPr lang="it-IT" sz="2400" dirty="0"/>
              <a:t>ii de furnizare </a:t>
            </a:r>
            <a:r>
              <a:rPr lang="ro-RO" sz="2400" dirty="0"/>
              <a:t>de</a:t>
            </a:r>
            <a:r>
              <a:rPr lang="it-IT" sz="2400" dirty="0"/>
              <a:t> servicii sociale și de bază adresate grupurilor vulnerabile prin dezvoltarea de abilităţi şi competenţe cheie privind formarea copiilor aflaţi în situaţie de risc prin plecarea părinţilor la muncă în străinătate sau care provin din familii monoparentale sau alte grupuri vulnerabile în special și a altor grupuri țintă în general din mediul rural din Dâmboviţa </a:t>
            </a:r>
            <a:r>
              <a:rPr lang="ro-RO" sz="2400" dirty="0"/>
              <a:t>î</a:t>
            </a:r>
            <a:r>
              <a:rPr lang="it-IT" sz="2400" dirty="0"/>
              <a:t>n ”Formator” și ”Educație nonformală</a:t>
            </a:r>
            <a:r>
              <a:rPr lang="ro-RO" sz="2400" dirty="0"/>
              <a:t>”,</a:t>
            </a:r>
            <a:r>
              <a:rPr lang="it-IT" sz="2400" dirty="0"/>
              <a:t> </a:t>
            </a:r>
            <a:r>
              <a:rPr lang="ro-RO" sz="2400" dirty="0"/>
              <a:t>”</a:t>
            </a:r>
            <a:r>
              <a:rPr lang="it-IT" sz="2400" dirty="0"/>
              <a:t>Dezvoltarea abilităţilor şi deprinderilor de viaţă</a:t>
            </a:r>
            <a:r>
              <a:rPr lang="ro-RO" sz="2400" dirty="0"/>
              <a:t>”</a:t>
            </a:r>
            <a:r>
              <a:rPr lang="it-IT" sz="2400" dirty="0"/>
              <a:t>, </a:t>
            </a:r>
            <a:r>
              <a:rPr lang="ro-RO" sz="2400" dirty="0"/>
              <a:t>”</a:t>
            </a:r>
            <a:r>
              <a:rPr lang="it-IT" sz="2400" dirty="0"/>
              <a:t>Drepturile omului” în 18 luni.</a:t>
            </a:r>
            <a:endParaRPr lang="ro-RO" sz="2400" dirty="0"/>
          </a:p>
          <a:p>
            <a:pPr algn="just"/>
            <a:endParaRPr lang="en-US" sz="3200" dirty="0"/>
          </a:p>
        </p:txBody>
      </p:sp>
    </p:spTree>
    <p:extLst>
      <p:ext uri="{BB962C8B-B14F-4D97-AF65-F5344CB8AC3E}">
        <p14:creationId xmlns:p14="http://schemas.microsoft.com/office/powerpoint/2010/main" val="316746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60325" y="1390650"/>
            <a:ext cx="90217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sz="3200" dirty="0" err="1"/>
              <a:t>Obiectiv</a:t>
            </a:r>
            <a:r>
              <a:rPr lang="ro-RO" sz="3200" dirty="0"/>
              <a:t>e</a:t>
            </a:r>
            <a:r>
              <a:rPr lang="en-US" sz="3200" dirty="0"/>
              <a:t> </a:t>
            </a:r>
            <a:r>
              <a:rPr lang="ro-RO" sz="3200" dirty="0"/>
              <a:t>specifice</a:t>
            </a:r>
            <a:r>
              <a:rPr lang="en-US" sz="3200" dirty="0"/>
              <a:t>:</a:t>
            </a:r>
            <a:endParaRPr lang="ro-RO" sz="3200" dirty="0"/>
          </a:p>
          <a:p>
            <a:pPr algn="just"/>
            <a:r>
              <a:rPr lang="it-IT" sz="2400" dirty="0"/>
              <a:t>3. Dezvoltarea abilit</a:t>
            </a:r>
            <a:r>
              <a:rPr lang="ro-RO" sz="2400" dirty="0"/>
              <a:t>ăț</a:t>
            </a:r>
            <a:r>
              <a:rPr lang="it-IT" sz="2400" dirty="0"/>
              <a:t>ilor de via</a:t>
            </a:r>
            <a:r>
              <a:rPr lang="ro-RO" sz="2400" dirty="0"/>
              <a:t>ță</a:t>
            </a:r>
            <a:r>
              <a:rPr lang="it-IT" sz="2400" dirty="0"/>
              <a:t> </a:t>
            </a:r>
            <a:r>
              <a:rPr lang="ro-RO" sz="2400" dirty="0"/>
              <a:t>ș</a:t>
            </a:r>
            <a:r>
              <a:rPr lang="it-IT" sz="2400" dirty="0"/>
              <a:t>i promovarea respectului pentru drepturile omului </a:t>
            </a:r>
            <a:r>
              <a:rPr lang="ro-RO" sz="2400" dirty="0"/>
              <a:t>ș</a:t>
            </a:r>
            <a:r>
              <a:rPr lang="it-IT" sz="2400" dirty="0"/>
              <a:t>i libert</a:t>
            </a:r>
            <a:r>
              <a:rPr lang="ro-RO" sz="2400" dirty="0"/>
              <a:t>ăț</a:t>
            </a:r>
            <a:r>
              <a:rPr lang="it-IT" sz="2400" dirty="0"/>
              <a:t>ile fundamentale, a cet</a:t>
            </a:r>
            <a:r>
              <a:rPr lang="ro-RO" sz="2400" dirty="0"/>
              <a:t>ăț</a:t>
            </a:r>
            <a:r>
              <a:rPr lang="it-IT" sz="2400" dirty="0"/>
              <a:t>eniei active, a democra</a:t>
            </a:r>
            <a:r>
              <a:rPr lang="ro-RO" sz="2400" dirty="0"/>
              <a:t>ț</a:t>
            </a:r>
            <a:r>
              <a:rPr lang="it-IT" sz="2400" dirty="0"/>
              <a:t>iei,</a:t>
            </a:r>
            <a:r>
              <a:rPr lang="ro-RO" sz="2400" dirty="0"/>
              <a:t> </a:t>
            </a:r>
            <a:r>
              <a:rPr lang="it-IT" sz="2400" dirty="0"/>
              <a:t>drept</a:t>
            </a:r>
            <a:r>
              <a:rPr lang="ro-RO" sz="2400" dirty="0"/>
              <a:t>ăț</a:t>
            </a:r>
            <a:r>
              <a:rPr lang="it-IT" sz="2400" dirty="0"/>
              <a:t>ii sociale,</a:t>
            </a:r>
            <a:r>
              <a:rPr lang="ro-RO" sz="2400" dirty="0"/>
              <a:t> </a:t>
            </a:r>
            <a:r>
              <a:rPr lang="it-IT" sz="2400" dirty="0"/>
              <a:t>respect</a:t>
            </a:r>
            <a:r>
              <a:rPr lang="ro-RO" sz="2400" dirty="0"/>
              <a:t>ă</a:t>
            </a:r>
            <a:r>
              <a:rPr lang="it-IT" sz="2400" dirty="0"/>
              <a:t>rii </a:t>
            </a:r>
            <a:r>
              <a:rPr lang="ro-RO" sz="2400" dirty="0"/>
              <a:t>î</a:t>
            </a:r>
            <a:r>
              <a:rPr lang="it-IT" sz="2400" dirty="0"/>
              <a:t>n</a:t>
            </a:r>
            <a:r>
              <a:rPr lang="ro-RO" sz="2400" dirty="0"/>
              <a:t>ț</a:t>
            </a:r>
            <a:r>
              <a:rPr lang="it-IT" sz="2400" dirty="0"/>
              <a:t>elegerii </a:t>
            </a:r>
            <a:r>
              <a:rPr lang="ro-RO" sz="2400" dirty="0"/>
              <a:t>ș</a:t>
            </a:r>
            <a:r>
              <a:rPr lang="it-IT" sz="2400" dirty="0"/>
              <a:t>i valoriz</a:t>
            </a:r>
            <a:r>
              <a:rPr lang="ro-RO" sz="2400" dirty="0"/>
              <a:t>ă</a:t>
            </a:r>
            <a:r>
              <a:rPr lang="it-IT" sz="2400" dirty="0"/>
              <a:t>rii diversit</a:t>
            </a:r>
            <a:r>
              <a:rPr lang="ro-RO" sz="2400" dirty="0"/>
              <a:t>ăț</a:t>
            </a:r>
            <a:r>
              <a:rPr lang="it-IT" sz="2400" dirty="0"/>
              <a:t>ii culturale, prin dezvoltarea de atitudini </a:t>
            </a:r>
            <a:r>
              <a:rPr lang="ro-RO" sz="2400" dirty="0"/>
              <a:t>ș</a:t>
            </a:r>
            <a:r>
              <a:rPr lang="it-IT" sz="2400" dirty="0"/>
              <a:t>i comportamente la </a:t>
            </a:r>
            <a:r>
              <a:rPr lang="it-IT" sz="2400" i="1" dirty="0"/>
              <a:t>1400 de copii</a:t>
            </a:r>
            <a:r>
              <a:rPr lang="it-IT" sz="2400" dirty="0"/>
              <a:t> </a:t>
            </a:r>
            <a:r>
              <a:rPr lang="ro-RO" sz="2400" dirty="0"/>
              <a:t>î</a:t>
            </a:r>
            <a:r>
              <a:rPr lang="it-IT" sz="2400" dirty="0"/>
              <a:t>n v</a:t>
            </a:r>
            <a:r>
              <a:rPr lang="ro-RO" sz="2400" dirty="0"/>
              <a:t>â</a:t>
            </a:r>
            <a:r>
              <a:rPr lang="it-IT" sz="2400" dirty="0"/>
              <a:t>rst</a:t>
            </a:r>
            <a:r>
              <a:rPr lang="ro-RO" sz="2400" dirty="0"/>
              <a:t>ă</a:t>
            </a:r>
            <a:r>
              <a:rPr lang="it-IT" sz="2400" dirty="0"/>
              <a:t> de 12-15 ani </a:t>
            </a:r>
            <a:r>
              <a:rPr lang="ro-RO" sz="2400" dirty="0"/>
              <a:t>î</a:t>
            </a:r>
            <a:r>
              <a:rPr lang="it-IT" sz="2400" dirty="0"/>
              <a:t>n cadrul activit</a:t>
            </a:r>
            <a:r>
              <a:rPr lang="ro-RO" sz="2400" dirty="0"/>
              <a:t>ăț</a:t>
            </a:r>
            <a:r>
              <a:rPr lang="it-IT" sz="2400" dirty="0"/>
              <a:t>ilor practice de educa</a:t>
            </a:r>
            <a:r>
              <a:rPr lang="ro-RO" sz="2400" dirty="0"/>
              <a:t>ț</a:t>
            </a:r>
            <a:r>
              <a:rPr lang="it-IT" sz="2400" dirty="0"/>
              <a:t>ie nonformală pentru drepturile omului organizate de 10 ONG-uri </a:t>
            </a:r>
            <a:r>
              <a:rPr lang="ro-RO" sz="2400" dirty="0"/>
              <a:t>î</a:t>
            </a:r>
            <a:r>
              <a:rPr lang="it-IT" sz="2400" dirty="0"/>
              <a:t>n </a:t>
            </a:r>
            <a:r>
              <a:rPr lang="it-IT" sz="2400" i="1" dirty="0"/>
              <a:t>70 de biblioteci din mediul rural</a:t>
            </a:r>
            <a:r>
              <a:rPr lang="it-IT" sz="2400" dirty="0"/>
              <a:t>  din D</a:t>
            </a:r>
            <a:r>
              <a:rPr lang="ro-RO" sz="2400" dirty="0"/>
              <a:t>â</a:t>
            </a:r>
            <a:r>
              <a:rPr lang="it-IT" sz="2400" dirty="0"/>
              <a:t>mbovi</a:t>
            </a:r>
            <a:r>
              <a:rPr lang="ro-RO" sz="2400" dirty="0"/>
              <a:t>ț</a:t>
            </a:r>
            <a:r>
              <a:rPr lang="it-IT" sz="2400" dirty="0"/>
              <a:t>a  cu sprijinul  instituțiilor de învățământ în 18 luni.</a:t>
            </a:r>
            <a:endParaRPr lang="ro-RO" sz="2400" dirty="0"/>
          </a:p>
          <a:p>
            <a:pPr algn="just"/>
            <a:endParaRPr lang="en-US" sz="3200" dirty="0"/>
          </a:p>
        </p:txBody>
      </p:sp>
    </p:spTree>
    <p:extLst>
      <p:ext uri="{BB962C8B-B14F-4D97-AF65-F5344CB8AC3E}">
        <p14:creationId xmlns:p14="http://schemas.microsoft.com/office/powerpoint/2010/main" val="3167468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365250"/>
            <a:ext cx="9021763"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sz="3200" dirty="0" err="1"/>
              <a:t>Obiectiv</a:t>
            </a:r>
            <a:r>
              <a:rPr lang="ro-RO" sz="3200" dirty="0"/>
              <a:t>e</a:t>
            </a:r>
            <a:r>
              <a:rPr lang="en-US" sz="3200" dirty="0"/>
              <a:t> </a:t>
            </a:r>
            <a:r>
              <a:rPr lang="ro-RO" sz="3200" dirty="0"/>
              <a:t>specifice</a:t>
            </a:r>
            <a:r>
              <a:rPr lang="en-US" sz="3200" dirty="0"/>
              <a:t>:</a:t>
            </a:r>
            <a:endParaRPr lang="ro-RO" sz="3200" dirty="0"/>
          </a:p>
          <a:p>
            <a:pPr algn="just"/>
            <a:r>
              <a:rPr lang="it-IT" sz="2400" dirty="0"/>
              <a:t>4. Cre</a:t>
            </a:r>
            <a:r>
              <a:rPr lang="ro-RO" sz="2400" dirty="0"/>
              <a:t>ș</a:t>
            </a:r>
            <a:r>
              <a:rPr lang="it-IT" sz="2400" dirty="0"/>
              <a:t>terea capacit</a:t>
            </a:r>
            <a:r>
              <a:rPr lang="ro-RO" sz="2400" dirty="0"/>
              <a:t>ăț</a:t>
            </a:r>
            <a:r>
              <a:rPr lang="it-IT" sz="2400" dirty="0"/>
              <a:t>ii de integrare socio-profesional</a:t>
            </a:r>
            <a:r>
              <a:rPr lang="ro-RO" sz="2400" dirty="0"/>
              <a:t>ă</a:t>
            </a:r>
            <a:r>
              <a:rPr lang="it-IT" sz="2400" dirty="0"/>
              <a:t> la 400 de copii –</a:t>
            </a:r>
            <a:r>
              <a:rPr lang="ro-RO" sz="2400" dirty="0"/>
              <a:t> </a:t>
            </a:r>
            <a:r>
              <a:rPr lang="it-IT" sz="2400" dirty="0"/>
              <a:t>elevi din clasa a VIII-a,</a:t>
            </a:r>
            <a:r>
              <a:rPr lang="ro-RO" sz="2400" dirty="0"/>
              <a:t> </a:t>
            </a:r>
            <a:r>
              <a:rPr lang="it-IT" sz="2400" dirty="0"/>
              <a:t>din mediul rural din Dâmboviţa, aflaţi în situaţie de risc prin plecarea părinţilor la muncă în străinătate sau care provin din familii monoparentale sau alte grupruri vulnerabile c</a:t>
            </a:r>
            <a:r>
              <a:rPr lang="ro-RO" sz="2400" dirty="0"/>
              <a:t>â</a:t>
            </a:r>
            <a:r>
              <a:rPr lang="it-IT" sz="2400" dirty="0"/>
              <a:t>t </a:t>
            </a:r>
            <a:r>
              <a:rPr lang="ro-RO" sz="2400" dirty="0"/>
              <a:t>ș</a:t>
            </a:r>
            <a:r>
              <a:rPr lang="it-IT" sz="2400" dirty="0"/>
              <a:t>i la 400 dintre p</a:t>
            </a:r>
            <a:r>
              <a:rPr lang="ro-RO" sz="2400" dirty="0"/>
              <a:t>ă</a:t>
            </a:r>
            <a:r>
              <a:rPr lang="it-IT" sz="2400" dirty="0"/>
              <a:t>rin</a:t>
            </a:r>
            <a:r>
              <a:rPr lang="ro-RO" sz="2400" dirty="0"/>
              <a:t>ț</a:t>
            </a:r>
            <a:r>
              <a:rPr lang="it-IT" sz="2400" dirty="0"/>
              <a:t>ii/reprezentan</a:t>
            </a:r>
            <a:r>
              <a:rPr lang="ro-RO" sz="2400" dirty="0"/>
              <a:t>ț</a:t>
            </a:r>
            <a:r>
              <a:rPr lang="it-IT" sz="2400" dirty="0"/>
              <a:t>ii legali ai acesora –</a:t>
            </a:r>
            <a:r>
              <a:rPr lang="ro-RO" sz="2400" dirty="0"/>
              <a:t> </a:t>
            </a:r>
            <a:r>
              <a:rPr lang="it-IT" sz="2400" dirty="0"/>
              <a:t>grup vulnerabil prin evaluare</a:t>
            </a:r>
            <a:r>
              <a:rPr lang="ro-RO" sz="2400" dirty="0"/>
              <a:t>a</a:t>
            </a:r>
            <a:r>
              <a:rPr lang="it-IT" sz="2400" dirty="0"/>
              <a:t> abilit</a:t>
            </a:r>
            <a:r>
              <a:rPr lang="ro-RO" sz="2400" dirty="0"/>
              <a:t>ăț</a:t>
            </a:r>
            <a:r>
              <a:rPr lang="it-IT" sz="2400" dirty="0"/>
              <a:t>i</a:t>
            </a:r>
            <a:r>
              <a:rPr lang="ro-RO" sz="2400" dirty="0"/>
              <a:t>lor</a:t>
            </a:r>
            <a:r>
              <a:rPr lang="it-IT" sz="2400" dirty="0"/>
              <a:t> cognitive,</a:t>
            </a:r>
            <a:r>
              <a:rPr lang="ro-RO" sz="2400" dirty="0"/>
              <a:t> </a:t>
            </a:r>
            <a:r>
              <a:rPr lang="it-IT" sz="2400" dirty="0"/>
              <a:t>profil psihologic,</a:t>
            </a:r>
            <a:r>
              <a:rPr lang="ro-RO" sz="2400" dirty="0"/>
              <a:t> </a:t>
            </a:r>
            <a:r>
              <a:rPr lang="it-IT" sz="2400" dirty="0"/>
              <a:t>interese profesionale, orientare </a:t>
            </a:r>
            <a:r>
              <a:rPr lang="ro-RO" sz="2400" dirty="0"/>
              <a:t>ș</a:t>
            </a:r>
            <a:r>
              <a:rPr lang="it-IT" sz="2400" dirty="0"/>
              <a:t>i consiliere profesional</a:t>
            </a:r>
            <a:r>
              <a:rPr lang="ro-RO" sz="2400" dirty="0"/>
              <a:t>ă</a:t>
            </a:r>
            <a:r>
              <a:rPr lang="it-IT" sz="2400" dirty="0"/>
              <a:t> </a:t>
            </a:r>
            <a:r>
              <a:rPr lang="ro-RO" sz="2400" dirty="0"/>
              <a:t>ș</a:t>
            </a:r>
            <a:r>
              <a:rPr lang="it-IT" sz="2400" dirty="0"/>
              <a:t>i instruire </a:t>
            </a:r>
            <a:r>
              <a:rPr lang="ro-RO" sz="2400" dirty="0"/>
              <a:t>î</a:t>
            </a:r>
            <a:r>
              <a:rPr lang="it-IT" sz="2400" dirty="0"/>
              <a:t>n Comunicare </a:t>
            </a:r>
            <a:r>
              <a:rPr lang="ro-RO" sz="2400" dirty="0"/>
              <a:t>ș</a:t>
            </a:r>
            <a:r>
              <a:rPr lang="it-IT" sz="2400" dirty="0"/>
              <a:t>i Lucru </a:t>
            </a:r>
            <a:r>
              <a:rPr lang="ro-RO" sz="2400" dirty="0"/>
              <a:t>î</a:t>
            </a:r>
            <a:r>
              <a:rPr lang="it-IT" sz="2400" dirty="0"/>
              <a:t>n echip</a:t>
            </a:r>
            <a:r>
              <a:rPr lang="ro-RO" sz="2400" dirty="0"/>
              <a:t>ă</a:t>
            </a:r>
            <a:r>
              <a:rPr lang="it-IT" sz="2400" dirty="0"/>
              <a:t> pe o perioad</a:t>
            </a:r>
            <a:r>
              <a:rPr lang="ro-RO" sz="2400" dirty="0"/>
              <a:t>ă</a:t>
            </a:r>
            <a:r>
              <a:rPr lang="it-IT" sz="2400" dirty="0"/>
              <a:t> de 18 luni.</a:t>
            </a:r>
            <a:endParaRPr lang="en-US" sz="3200" dirty="0"/>
          </a:p>
        </p:txBody>
      </p:sp>
    </p:spTree>
    <p:extLst>
      <p:ext uri="{BB962C8B-B14F-4D97-AF65-F5344CB8AC3E}">
        <p14:creationId xmlns:p14="http://schemas.microsoft.com/office/powerpoint/2010/main" val="2719332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755775"/>
            <a:ext cx="90217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sz="3200" dirty="0" err="1"/>
              <a:t>Obiectiv</a:t>
            </a:r>
            <a:r>
              <a:rPr lang="ro-RO" sz="3200" dirty="0"/>
              <a:t>e</a:t>
            </a:r>
            <a:r>
              <a:rPr lang="en-US" sz="3200" dirty="0"/>
              <a:t> </a:t>
            </a:r>
            <a:r>
              <a:rPr lang="ro-RO" sz="3200" dirty="0"/>
              <a:t>specifice</a:t>
            </a:r>
            <a:r>
              <a:rPr lang="en-US" sz="3200" dirty="0"/>
              <a:t>:</a:t>
            </a:r>
            <a:endParaRPr lang="ro-RO" sz="3200" dirty="0"/>
          </a:p>
          <a:p>
            <a:endParaRPr lang="ro-RO" sz="3200" dirty="0"/>
          </a:p>
          <a:p>
            <a:pPr algn="just"/>
            <a:r>
              <a:rPr lang="it-IT" sz="2400" dirty="0"/>
              <a:t>5. Cre</a:t>
            </a:r>
            <a:r>
              <a:rPr lang="ro-RO" sz="2400" dirty="0"/>
              <a:t>ș</a:t>
            </a:r>
            <a:r>
              <a:rPr lang="it-IT" sz="2400" dirty="0"/>
              <a:t>terea transparenţei </a:t>
            </a:r>
            <a:r>
              <a:rPr lang="ro-RO" sz="2400" dirty="0"/>
              <a:t>ș</a:t>
            </a:r>
            <a:r>
              <a:rPr lang="it-IT" sz="2400" dirty="0"/>
              <a:t>i a vizibilit</a:t>
            </a:r>
            <a:r>
              <a:rPr lang="ro-RO" sz="2400" dirty="0"/>
              <a:t>ăț</a:t>
            </a:r>
            <a:r>
              <a:rPr lang="it-IT" sz="2400" dirty="0"/>
              <a:t>ii societ</a:t>
            </a:r>
            <a:r>
              <a:rPr lang="ro-RO" sz="2400" dirty="0"/>
              <a:t>ăț</a:t>
            </a:r>
            <a:r>
              <a:rPr lang="it-IT" sz="2400" dirty="0"/>
              <a:t>ii civile din Dâmboviţa, </a:t>
            </a:r>
            <a:r>
              <a:rPr lang="ro-RO" sz="2400" dirty="0"/>
              <a:t>î</a:t>
            </a:r>
            <a:r>
              <a:rPr lang="it-IT" sz="2400" dirty="0"/>
              <a:t>mbun</a:t>
            </a:r>
            <a:r>
              <a:rPr lang="ro-RO" sz="2400" dirty="0"/>
              <a:t>ătăți</a:t>
            </a:r>
            <a:r>
              <a:rPr lang="it-IT" sz="2400" dirty="0"/>
              <a:t>rea capacită</a:t>
            </a:r>
            <a:r>
              <a:rPr lang="ro-RO" sz="2400" dirty="0"/>
              <a:t>ț</a:t>
            </a:r>
            <a:r>
              <a:rPr lang="it-IT" sz="2400" dirty="0"/>
              <a:t>ii de cooperare interinstitu</a:t>
            </a:r>
            <a:r>
              <a:rPr lang="ro-RO" sz="2400" dirty="0"/>
              <a:t>ț</a:t>
            </a:r>
            <a:r>
              <a:rPr lang="it-IT" sz="2400" dirty="0"/>
              <a:t>ional</a:t>
            </a:r>
            <a:r>
              <a:rPr lang="ro-RO" sz="2400" dirty="0"/>
              <a:t>ă</a:t>
            </a:r>
            <a:r>
              <a:rPr lang="it-IT" sz="2400" dirty="0"/>
              <a:t> (ONG-uri,</a:t>
            </a:r>
            <a:r>
              <a:rPr lang="ro-RO" sz="2400" dirty="0"/>
              <a:t> </a:t>
            </a:r>
            <a:r>
              <a:rPr lang="it-IT" sz="2400" dirty="0"/>
              <a:t>autorită</a:t>
            </a:r>
            <a:r>
              <a:rPr lang="ro-RO" sz="2400" dirty="0"/>
              <a:t>ț</a:t>
            </a:r>
            <a:r>
              <a:rPr lang="it-IT" sz="2400" dirty="0"/>
              <a:t>i locale, institu</a:t>
            </a:r>
            <a:r>
              <a:rPr lang="ro-RO" sz="2400" dirty="0"/>
              <a:t>ț</a:t>
            </a:r>
            <a:r>
              <a:rPr lang="it-IT" sz="2400" dirty="0"/>
              <a:t>ii publice, membrii comunită</a:t>
            </a:r>
            <a:r>
              <a:rPr lang="ro-RO" sz="2400" dirty="0"/>
              <a:t>ț</a:t>
            </a:r>
            <a:r>
              <a:rPr lang="it-IT" sz="2400" dirty="0"/>
              <a:t>ii) prin transformarea Solicitantului într-un centru de resurse (materiale </a:t>
            </a:r>
            <a:r>
              <a:rPr lang="ro-RO" sz="2400" dirty="0"/>
              <a:t>ș</a:t>
            </a:r>
            <a:r>
              <a:rPr lang="it-IT" sz="2400" dirty="0"/>
              <a:t>i umane) pentru ONG-uri d</a:t>
            </a:r>
            <a:r>
              <a:rPr lang="ro-RO" sz="2400" dirty="0"/>
              <a:t>âm</a:t>
            </a:r>
            <a:r>
              <a:rPr lang="it-IT" sz="2400" dirty="0"/>
              <a:t>bovi</a:t>
            </a:r>
            <a:r>
              <a:rPr lang="ro-RO" sz="2400" dirty="0"/>
              <a:t>ț</a:t>
            </a:r>
            <a:r>
              <a:rPr lang="it-IT" sz="2400" dirty="0"/>
              <a:t>ene </a:t>
            </a:r>
            <a:r>
              <a:rPr lang="ro-RO" sz="2400" dirty="0"/>
              <a:t>î</a:t>
            </a:r>
            <a:r>
              <a:rPr lang="it-IT" sz="2400" dirty="0"/>
              <a:t>n 18 luni.</a:t>
            </a:r>
            <a:endParaRPr lang="en-US" sz="3200" dirty="0"/>
          </a:p>
        </p:txBody>
      </p:sp>
    </p:spTree>
    <p:extLst>
      <p:ext uri="{BB962C8B-B14F-4D97-AF65-F5344CB8AC3E}">
        <p14:creationId xmlns:p14="http://schemas.microsoft.com/office/powerpoint/2010/main" val="2719332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082675"/>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ro-RO" sz="3000" b="1" dirty="0"/>
              <a:t>Beneficiari direcți</a:t>
            </a:r>
            <a:r>
              <a:rPr lang="ro-RO" sz="3000" dirty="0"/>
              <a:t>: </a:t>
            </a:r>
          </a:p>
          <a:p>
            <a:pPr algn="just"/>
            <a:r>
              <a:rPr lang="ro-RO" sz="3000" dirty="0"/>
              <a:t>- </a:t>
            </a:r>
            <a:r>
              <a:rPr lang="en-US" sz="3000" dirty="0"/>
              <a:t>10 </a:t>
            </a:r>
            <a:r>
              <a:rPr lang="en-US" sz="3000" dirty="0" err="1"/>
              <a:t>specialişti</a:t>
            </a:r>
            <a:r>
              <a:rPr lang="ro-RO" sz="3000" dirty="0"/>
              <a:t>/</a:t>
            </a:r>
            <a:r>
              <a:rPr lang="en-US" sz="3000" dirty="0" err="1"/>
              <a:t>tineri</a:t>
            </a:r>
            <a:r>
              <a:rPr lang="en-US" sz="3000" dirty="0"/>
              <a:t> </a:t>
            </a:r>
            <a:r>
              <a:rPr lang="en-US" sz="3000" dirty="0" err="1"/>
              <a:t>voluntari</a:t>
            </a:r>
            <a:r>
              <a:rPr lang="en-US" sz="3000" dirty="0"/>
              <a:t> din 10 ONG din </a:t>
            </a:r>
            <a:r>
              <a:rPr lang="en-US" sz="3000" dirty="0" err="1"/>
              <a:t>Dâmboviţa</a:t>
            </a:r>
            <a:r>
              <a:rPr lang="ro-RO" sz="3000" dirty="0"/>
              <a:t>;</a:t>
            </a:r>
            <a:endParaRPr lang="en-US" sz="3000" dirty="0"/>
          </a:p>
          <a:p>
            <a:pPr algn="just"/>
            <a:r>
              <a:rPr lang="ro-RO" sz="3000" dirty="0"/>
              <a:t>- </a:t>
            </a:r>
            <a:r>
              <a:rPr lang="en-US" sz="3000" dirty="0"/>
              <a:t>70 </a:t>
            </a:r>
            <a:r>
              <a:rPr lang="en-US" sz="3000" dirty="0" err="1"/>
              <a:t>bibliotecari</a:t>
            </a:r>
            <a:r>
              <a:rPr lang="en-US" sz="3000" dirty="0"/>
              <a:t> din </a:t>
            </a:r>
            <a:r>
              <a:rPr lang="ro-RO" sz="3000" dirty="0"/>
              <a:t>70 de </a:t>
            </a:r>
            <a:r>
              <a:rPr lang="en-US" sz="3000" dirty="0" err="1"/>
              <a:t>biblioteci</a:t>
            </a:r>
            <a:r>
              <a:rPr lang="en-US" sz="3000" dirty="0"/>
              <a:t> </a:t>
            </a:r>
            <a:r>
              <a:rPr lang="en-US" sz="3000" dirty="0" err="1"/>
              <a:t>publice</a:t>
            </a:r>
            <a:r>
              <a:rPr lang="en-US" sz="3000" dirty="0"/>
              <a:t> din</a:t>
            </a:r>
            <a:r>
              <a:rPr lang="ro-RO" sz="3000" dirty="0"/>
              <a:t> </a:t>
            </a:r>
            <a:r>
              <a:rPr lang="en-US" sz="3000" dirty="0" err="1"/>
              <a:t>comune</a:t>
            </a:r>
            <a:r>
              <a:rPr lang="en-US" sz="3000" dirty="0"/>
              <a:t> din </a:t>
            </a:r>
            <a:r>
              <a:rPr lang="en-US" sz="3000" dirty="0" err="1"/>
              <a:t>Dâmboviţa</a:t>
            </a:r>
            <a:r>
              <a:rPr lang="en-US" sz="3000" dirty="0"/>
              <a:t>. </a:t>
            </a:r>
            <a:endParaRPr lang="ro-RO" sz="3000" dirty="0"/>
          </a:p>
          <a:p>
            <a:pPr algn="just"/>
            <a:r>
              <a:rPr lang="ro-RO" sz="3000" dirty="0"/>
              <a:t>- </a:t>
            </a:r>
            <a:r>
              <a:rPr lang="en-US" sz="3000" dirty="0"/>
              <a:t>1400 co</a:t>
            </a:r>
            <a:r>
              <a:rPr lang="ro-RO" sz="3000" dirty="0"/>
              <a:t>p</a:t>
            </a:r>
            <a:r>
              <a:rPr lang="en-US" sz="3000" dirty="0"/>
              <a:t>ii din rural din </a:t>
            </a:r>
            <a:r>
              <a:rPr lang="en-US" sz="3000" dirty="0" err="1"/>
              <a:t>Dâmboviţa</a:t>
            </a:r>
            <a:r>
              <a:rPr lang="en-US" sz="3000" dirty="0"/>
              <a:t> cu </a:t>
            </a:r>
            <a:r>
              <a:rPr lang="en-US" sz="3000" dirty="0" err="1"/>
              <a:t>vârst</a:t>
            </a:r>
            <a:r>
              <a:rPr lang="ro-RO" sz="3000" dirty="0"/>
              <a:t>e</a:t>
            </a:r>
            <a:r>
              <a:rPr lang="en-US" sz="3000" dirty="0"/>
              <a:t> </a:t>
            </a:r>
            <a:r>
              <a:rPr lang="en-US" sz="3000" dirty="0" err="1"/>
              <a:t>între</a:t>
            </a:r>
            <a:r>
              <a:rPr lang="en-US" sz="3000" dirty="0"/>
              <a:t> 10 </a:t>
            </a:r>
            <a:r>
              <a:rPr lang="en-US" sz="3000" dirty="0" err="1"/>
              <a:t>şi</a:t>
            </a:r>
            <a:r>
              <a:rPr lang="en-US" sz="3000" dirty="0"/>
              <a:t> 15 </a:t>
            </a:r>
            <a:r>
              <a:rPr lang="en-US" sz="3000" dirty="0" err="1"/>
              <a:t>ani</a:t>
            </a:r>
            <a:r>
              <a:rPr lang="en-US" sz="3000" dirty="0"/>
              <a:t> care </a:t>
            </a:r>
            <a:r>
              <a:rPr lang="en-US" sz="3000" dirty="0" err="1"/>
              <a:t>provin</a:t>
            </a:r>
            <a:r>
              <a:rPr lang="en-US" sz="3000" dirty="0"/>
              <a:t> din </a:t>
            </a:r>
            <a:r>
              <a:rPr lang="en-US" sz="3000" dirty="0" err="1"/>
              <a:t>grupuri</a:t>
            </a:r>
            <a:r>
              <a:rPr lang="ro-RO" sz="3000" dirty="0"/>
              <a:t>le</a:t>
            </a:r>
            <a:r>
              <a:rPr lang="en-US" sz="3000" dirty="0"/>
              <a:t> </a:t>
            </a:r>
            <a:r>
              <a:rPr lang="en-US" sz="3000" dirty="0" err="1"/>
              <a:t>vulnerabile</a:t>
            </a:r>
            <a:r>
              <a:rPr lang="en-US" sz="3000" dirty="0"/>
              <a:t>. </a:t>
            </a:r>
            <a:endParaRPr lang="ro-RO" sz="3000" dirty="0"/>
          </a:p>
          <a:p>
            <a:pPr algn="just"/>
            <a:r>
              <a:rPr lang="ro-RO" sz="3000" dirty="0"/>
              <a:t>- </a:t>
            </a:r>
            <a:r>
              <a:rPr lang="it-IT" sz="3000" dirty="0"/>
              <a:t>400 reprezentan</a:t>
            </a:r>
            <a:r>
              <a:rPr lang="ro-RO" sz="3000" dirty="0"/>
              <a:t>ți</a:t>
            </a:r>
            <a:r>
              <a:rPr lang="it-IT" sz="3000" dirty="0"/>
              <a:t> legali </a:t>
            </a:r>
            <a:r>
              <a:rPr lang="ro-RO" sz="3000" dirty="0"/>
              <a:t>și/</a:t>
            </a:r>
            <a:r>
              <a:rPr lang="it-IT" sz="3000" dirty="0"/>
              <a:t>sau p</a:t>
            </a:r>
            <a:r>
              <a:rPr lang="ro-RO" sz="3000" dirty="0"/>
              <a:t>ă</a:t>
            </a:r>
            <a:r>
              <a:rPr lang="it-IT" sz="3000" dirty="0"/>
              <a:t>rin</a:t>
            </a:r>
            <a:r>
              <a:rPr lang="ro-RO" sz="3000" dirty="0"/>
              <a:t>ți ai copiilor/tinerilor.</a:t>
            </a:r>
          </a:p>
          <a:p>
            <a:pPr eaLnBrk="1" hangingPunct="1"/>
            <a:endParaRPr lang="en-US" sz="3200" dirty="0"/>
          </a:p>
        </p:txBody>
      </p:sp>
    </p:spTree>
    <p:extLst>
      <p:ext uri="{BB962C8B-B14F-4D97-AF65-F5344CB8AC3E}">
        <p14:creationId xmlns:p14="http://schemas.microsoft.com/office/powerpoint/2010/main" val="271933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082675"/>
            <a:ext cx="9144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sz="1600" dirty="0"/>
          </a:p>
          <a:p>
            <a:r>
              <a:rPr lang="en-US" sz="3000" b="1" dirty="0"/>
              <a:t>Benefic</a:t>
            </a:r>
            <a:r>
              <a:rPr lang="ro-RO" sz="3000" b="1" dirty="0"/>
              <a:t>i</a:t>
            </a:r>
            <a:r>
              <a:rPr lang="en-US" sz="3000" b="1" dirty="0" err="1"/>
              <a:t>ari</a:t>
            </a:r>
            <a:r>
              <a:rPr lang="en-US" sz="3000" b="1" dirty="0"/>
              <a:t> </a:t>
            </a:r>
            <a:r>
              <a:rPr lang="en-US" sz="3000" b="1" dirty="0" err="1"/>
              <a:t>indirecţi</a:t>
            </a:r>
            <a:r>
              <a:rPr lang="en-US" sz="3200" i="1" dirty="0"/>
              <a:t>: </a:t>
            </a:r>
            <a:endParaRPr lang="ro-RO" sz="3000" dirty="0"/>
          </a:p>
          <a:p>
            <a:pPr algn="just"/>
            <a:r>
              <a:rPr lang="ro-RO" sz="3000" dirty="0"/>
              <a:t>- </a:t>
            </a:r>
            <a:r>
              <a:rPr lang="en-US" sz="3200" dirty="0" err="1"/>
              <a:t>Mediul</a:t>
            </a:r>
            <a:r>
              <a:rPr lang="en-US" sz="3200" dirty="0"/>
              <a:t> </a:t>
            </a:r>
            <a:r>
              <a:rPr lang="en-US" sz="3200" dirty="0" err="1"/>
              <a:t>asociativ</a:t>
            </a:r>
            <a:r>
              <a:rPr lang="en-US" sz="3200" dirty="0"/>
              <a:t> </a:t>
            </a:r>
            <a:r>
              <a:rPr lang="en-US" sz="3200" dirty="0" err="1"/>
              <a:t>neguvernamental</a:t>
            </a:r>
            <a:r>
              <a:rPr lang="en-US" sz="3200" dirty="0"/>
              <a:t> nonprofit din </a:t>
            </a:r>
            <a:r>
              <a:rPr lang="en-US" sz="3200" dirty="0" err="1"/>
              <a:t>jud</a:t>
            </a:r>
            <a:r>
              <a:rPr lang="en-US" sz="3200" dirty="0"/>
              <a:t>. </a:t>
            </a:r>
            <a:r>
              <a:rPr lang="en-US" sz="3200" dirty="0" err="1"/>
              <a:t>Dâmboviţa</a:t>
            </a:r>
            <a:r>
              <a:rPr lang="ro-RO" sz="3000" dirty="0"/>
              <a:t>;</a:t>
            </a:r>
            <a:endParaRPr lang="en-US" sz="3000" dirty="0"/>
          </a:p>
          <a:p>
            <a:pPr algn="just"/>
            <a:r>
              <a:rPr lang="ro-RO" sz="3000" dirty="0"/>
              <a:t>- </a:t>
            </a:r>
            <a:r>
              <a:rPr lang="en-US" sz="3200" dirty="0" err="1"/>
              <a:t>Sistemul</a:t>
            </a:r>
            <a:r>
              <a:rPr lang="en-US" sz="3200" dirty="0"/>
              <a:t> de </a:t>
            </a:r>
            <a:r>
              <a:rPr lang="en-US" sz="3200" dirty="0" err="1"/>
              <a:t>biblioteci</a:t>
            </a:r>
            <a:r>
              <a:rPr lang="en-US" sz="3200" dirty="0"/>
              <a:t> </a:t>
            </a:r>
            <a:r>
              <a:rPr lang="en-US" sz="3200" dirty="0" err="1"/>
              <a:t>publice</a:t>
            </a:r>
            <a:r>
              <a:rPr lang="en-US" sz="3200" dirty="0"/>
              <a:t> din </a:t>
            </a:r>
            <a:r>
              <a:rPr lang="en-US" sz="3200" dirty="0" err="1"/>
              <a:t>jud</a:t>
            </a:r>
            <a:r>
              <a:rPr lang="en-US" sz="3200" dirty="0"/>
              <a:t>. </a:t>
            </a:r>
            <a:r>
              <a:rPr lang="en-US" sz="3200" dirty="0" err="1"/>
              <a:t>Dâmboviţa</a:t>
            </a:r>
            <a:r>
              <a:rPr lang="en-US" sz="3000" dirty="0"/>
              <a:t>. </a:t>
            </a:r>
            <a:endParaRPr lang="ro-RO" sz="3000" dirty="0"/>
          </a:p>
          <a:p>
            <a:pPr algn="just"/>
            <a:r>
              <a:rPr lang="ro-RO" sz="3000" dirty="0"/>
              <a:t>- </a:t>
            </a:r>
            <a:r>
              <a:rPr lang="en-US" sz="3200" dirty="0"/>
              <a:t>70 </a:t>
            </a:r>
            <a:r>
              <a:rPr lang="en-US" sz="3200" dirty="0" err="1"/>
              <a:t>comunităţi</a:t>
            </a:r>
            <a:r>
              <a:rPr lang="en-US" sz="3200" dirty="0"/>
              <a:t> locale </a:t>
            </a:r>
            <a:r>
              <a:rPr lang="en-US" sz="3200" dirty="0" err="1"/>
              <a:t>rurale</a:t>
            </a:r>
            <a:r>
              <a:rPr lang="en-US" sz="3200" dirty="0"/>
              <a:t> din </a:t>
            </a:r>
            <a:r>
              <a:rPr lang="en-US" sz="3200" dirty="0" err="1"/>
              <a:t>jud</a:t>
            </a:r>
            <a:r>
              <a:rPr lang="en-US" sz="3200" dirty="0"/>
              <a:t>. </a:t>
            </a:r>
            <a:r>
              <a:rPr lang="en-US" sz="3200" dirty="0" err="1"/>
              <a:t>Dâmboviţa</a:t>
            </a:r>
            <a:r>
              <a:rPr lang="en-US" sz="3000" dirty="0"/>
              <a:t>. </a:t>
            </a:r>
            <a:endParaRPr lang="ro-RO" sz="3000" dirty="0"/>
          </a:p>
          <a:p>
            <a:pPr algn="just"/>
            <a:r>
              <a:rPr lang="ro-RO" sz="3000" dirty="0"/>
              <a:t>- </a:t>
            </a:r>
            <a:r>
              <a:rPr lang="en-US" sz="3200" dirty="0"/>
              <a:t>2800 </a:t>
            </a:r>
            <a:r>
              <a:rPr lang="en-US" sz="3200" dirty="0" err="1"/>
              <a:t>părinţi</a:t>
            </a:r>
            <a:r>
              <a:rPr lang="en-US" sz="3200" dirty="0"/>
              <a:t>, rude </a:t>
            </a:r>
            <a:r>
              <a:rPr lang="en-US" sz="3200" dirty="0" err="1"/>
              <a:t>sau</a:t>
            </a:r>
            <a:r>
              <a:rPr lang="en-US" sz="3200" dirty="0"/>
              <a:t> </a:t>
            </a:r>
            <a:r>
              <a:rPr lang="en-US" sz="3200" dirty="0" err="1"/>
              <a:t>susţinători</a:t>
            </a:r>
            <a:r>
              <a:rPr lang="en-US" sz="3200" dirty="0"/>
              <a:t> </a:t>
            </a:r>
            <a:r>
              <a:rPr lang="en-US" sz="3200" dirty="0" err="1"/>
              <a:t>legali</a:t>
            </a:r>
            <a:r>
              <a:rPr lang="en-US" sz="3200" dirty="0"/>
              <a:t> </a:t>
            </a:r>
            <a:r>
              <a:rPr lang="en-US" sz="3200" dirty="0" err="1"/>
              <a:t>ai</a:t>
            </a:r>
            <a:r>
              <a:rPr lang="en-US" sz="3200" dirty="0"/>
              <a:t> </a:t>
            </a:r>
            <a:r>
              <a:rPr lang="en-US" sz="3200" dirty="0" err="1" smtClean="0"/>
              <a:t>copiilor</a:t>
            </a:r>
            <a:r>
              <a:rPr lang="ro-RO" sz="3200" dirty="0" smtClean="0"/>
              <a:t> beneficiari direcţi</a:t>
            </a:r>
            <a:r>
              <a:rPr lang="ro-RO" sz="3000" dirty="0" smtClean="0"/>
              <a:t>.</a:t>
            </a:r>
            <a:endParaRPr lang="ro-RO" sz="3000" dirty="0"/>
          </a:p>
          <a:p>
            <a:pPr eaLnBrk="1" hangingPunct="1"/>
            <a:endParaRPr lang="en-US" sz="3200" dirty="0"/>
          </a:p>
        </p:txBody>
      </p:sp>
    </p:spTree>
    <p:extLst>
      <p:ext uri="{BB962C8B-B14F-4D97-AF65-F5344CB8AC3E}">
        <p14:creationId xmlns:p14="http://schemas.microsoft.com/office/powerpoint/2010/main" val="2719332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082675"/>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sz="1600" dirty="0"/>
          </a:p>
          <a:p>
            <a:pPr algn="just" eaLnBrk="1" hangingPunct="1"/>
            <a:r>
              <a:rPr lang="ro-RO" sz="3200" b="1" dirty="0" smtClean="0"/>
              <a:t>Scopul proiectului:</a:t>
            </a:r>
            <a:endParaRPr lang="ro-RO" sz="3200" b="1" dirty="0"/>
          </a:p>
          <a:p>
            <a:pPr algn="just" eaLnBrk="1" hangingPunct="1"/>
            <a:r>
              <a:rPr lang="ro-RO" sz="3200" dirty="0"/>
              <a:t>Implicarea </a:t>
            </a:r>
            <a:r>
              <a:rPr lang="ro-RO" sz="3200" dirty="0" smtClean="0"/>
              <a:t>ONG-urilor </a:t>
            </a:r>
            <a:r>
              <a:rPr lang="ro-RO" sz="3200" dirty="0"/>
              <a:t>și bibliotecilor publice în dezvoltarea abilităților de viață </a:t>
            </a:r>
            <a:r>
              <a:rPr lang="ro-RO" sz="3200" dirty="0" smtClean="0"/>
              <a:t>a copiilor </a:t>
            </a:r>
            <a:r>
              <a:rPr lang="ro-RO" sz="3200" dirty="0"/>
              <a:t>și </a:t>
            </a:r>
            <a:r>
              <a:rPr lang="ro-RO" sz="3200" dirty="0" smtClean="0"/>
              <a:t>tinerilor </a:t>
            </a:r>
            <a:r>
              <a:rPr lang="ro-RO" sz="3200" dirty="0"/>
              <a:t>din </a:t>
            </a:r>
            <a:r>
              <a:rPr lang="ro-RO" sz="3200" dirty="0" smtClean="0"/>
              <a:t>mediul rural </a:t>
            </a:r>
            <a:r>
              <a:rPr lang="ro-RO" sz="3200" dirty="0"/>
              <a:t>cu părinți plecați la muncă în străinătate sau care provin din familii monoparentale ori alte grupuri vulnerabile. </a:t>
            </a:r>
          </a:p>
          <a:p>
            <a:pPr eaLnBrk="1" hangingPunct="1"/>
            <a:endParaRPr lang="en-US" sz="3200" dirty="0"/>
          </a:p>
        </p:txBody>
      </p:sp>
    </p:spTree>
    <p:extLst>
      <p:ext uri="{BB962C8B-B14F-4D97-AF65-F5344CB8AC3E}">
        <p14:creationId xmlns:p14="http://schemas.microsoft.com/office/powerpoint/2010/main" val="221805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082675"/>
            <a:ext cx="9144000"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just" eaLnBrk="1" hangingPunct="1"/>
            <a:endParaRPr lang="ro-RO" sz="1100" b="1" dirty="0"/>
          </a:p>
          <a:p>
            <a:pPr algn="just" eaLnBrk="1" hangingPunct="1"/>
            <a:r>
              <a:rPr lang="ro-RO" sz="3200" b="1" dirty="0" smtClean="0"/>
              <a:t>Rezultate aşteptate: </a:t>
            </a:r>
          </a:p>
          <a:p>
            <a:pPr algn="just" eaLnBrk="1" hangingPunct="1"/>
            <a:r>
              <a:rPr lang="ro-RO" sz="3200" b="1" dirty="0" smtClean="0"/>
              <a:t>- </a:t>
            </a:r>
            <a:r>
              <a:rPr lang="ro-RO" sz="3200" dirty="0" smtClean="0"/>
              <a:t>70 </a:t>
            </a:r>
            <a:r>
              <a:rPr lang="ro-RO" sz="3200" dirty="0"/>
              <a:t>de evenimente în biblioteci, 6 reprezentații de teatru </a:t>
            </a:r>
            <a:r>
              <a:rPr lang="ro-RO" sz="3200" dirty="0" smtClean="0"/>
              <a:t>forum în judeţ şi în ţară, </a:t>
            </a:r>
            <a:r>
              <a:rPr lang="ro-RO" sz="3200" dirty="0"/>
              <a:t>2 conferințe de presă.</a:t>
            </a:r>
          </a:p>
          <a:p>
            <a:pPr algn="just" eaLnBrk="1" hangingPunct="1"/>
            <a:r>
              <a:rPr lang="ro-RO" sz="3200" dirty="0" smtClean="0"/>
              <a:t>- 100 Manuale </a:t>
            </a:r>
            <a:r>
              <a:rPr lang="ro-RO" sz="3200" dirty="0"/>
              <a:t>de educație pentru viață realizate;</a:t>
            </a:r>
          </a:p>
          <a:p>
            <a:pPr algn="just" eaLnBrk="1" hangingPunct="1"/>
            <a:r>
              <a:rPr lang="ro-RO" sz="3200" dirty="0" smtClean="0"/>
              <a:t>- 1400 Caiete </a:t>
            </a:r>
            <a:r>
              <a:rPr lang="ro-RO" sz="3200" dirty="0"/>
              <a:t>de Educație pentru drepturile omului realizate și diseminate. </a:t>
            </a:r>
          </a:p>
          <a:p>
            <a:pPr algn="just" eaLnBrk="1" hangingPunct="1"/>
            <a:endParaRPr lang="en-US" sz="3200" dirty="0"/>
          </a:p>
        </p:txBody>
      </p:sp>
    </p:spTree>
    <p:extLst>
      <p:ext uri="{BB962C8B-B14F-4D97-AF65-F5344CB8AC3E}">
        <p14:creationId xmlns:p14="http://schemas.microsoft.com/office/powerpoint/2010/main" val="221805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082675"/>
            <a:ext cx="9144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just" eaLnBrk="1" hangingPunct="1"/>
            <a:r>
              <a:rPr lang="ro-RO" sz="3200" dirty="0" smtClean="0"/>
              <a:t>- 1400 Caiete </a:t>
            </a:r>
            <a:r>
              <a:rPr lang="ro-RO" sz="3200" dirty="0"/>
              <a:t>de Dezvoltare a abilităţilor de viaţă realizate și diseminate.</a:t>
            </a:r>
          </a:p>
          <a:p>
            <a:pPr algn="just" eaLnBrk="1" hangingPunct="1"/>
            <a:r>
              <a:rPr lang="ro-RO" sz="3200" dirty="0" smtClean="0"/>
              <a:t>- 5 </a:t>
            </a:r>
            <a:r>
              <a:rPr lang="ro-RO" sz="3200" dirty="0"/>
              <a:t>serii de cursuri cu reprezentanţi ONG  și bibliotecari organizate în formator și  educație nonformală;</a:t>
            </a:r>
          </a:p>
          <a:p>
            <a:pPr algn="just" eaLnBrk="1" hangingPunct="1"/>
            <a:r>
              <a:rPr lang="ro-RO" sz="3200" dirty="0" smtClean="0"/>
              <a:t>- 1400 participanți </a:t>
            </a:r>
            <a:r>
              <a:rPr lang="ro-RO" sz="3200" dirty="0"/>
              <a:t>(copii) la consilierea privind dezvoltarea abilităţilor de </a:t>
            </a:r>
            <a:r>
              <a:rPr lang="ro-RO" sz="3200" dirty="0" smtClean="0"/>
              <a:t>viaţă.</a:t>
            </a:r>
            <a:endParaRPr lang="ro-RO" sz="3200" dirty="0"/>
          </a:p>
          <a:p>
            <a:pPr algn="just" eaLnBrk="1" hangingPunct="1"/>
            <a:endParaRPr lang="en-US" sz="3200" dirty="0"/>
          </a:p>
        </p:txBody>
      </p:sp>
    </p:spTree>
    <p:extLst>
      <p:ext uri="{BB962C8B-B14F-4D97-AF65-F5344CB8AC3E}">
        <p14:creationId xmlns:p14="http://schemas.microsoft.com/office/powerpoint/2010/main" val="2218055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484784"/>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just" eaLnBrk="1" hangingPunct="1"/>
            <a:r>
              <a:rPr lang="ro-RO" sz="3200" dirty="0" smtClean="0"/>
              <a:t>- 50 </a:t>
            </a:r>
            <a:r>
              <a:rPr lang="ro-RO" sz="3200" dirty="0"/>
              <a:t>serii de cursuri de comunicare realizate pentru copii și reprezentanți legali sau părinți </a:t>
            </a:r>
            <a:r>
              <a:rPr lang="ro-RO" sz="3200" dirty="0" smtClean="0"/>
              <a:t>(</a:t>
            </a:r>
            <a:r>
              <a:rPr lang="ro-RO" sz="3200" dirty="0"/>
              <a:t>în medie 16 participanți/serie).</a:t>
            </a:r>
          </a:p>
          <a:p>
            <a:pPr algn="just" eaLnBrk="1" hangingPunct="1"/>
            <a:r>
              <a:rPr lang="ro-RO" sz="3200" dirty="0"/>
              <a:t>- 400 de copii de clasa a VIII-a evaluaţi și </a:t>
            </a:r>
            <a:r>
              <a:rPr lang="es-ES" sz="3200" dirty="0" err="1"/>
              <a:t>consil</a:t>
            </a:r>
            <a:r>
              <a:rPr lang="ro-RO" sz="3200" dirty="0"/>
              <a:t>iați </a:t>
            </a:r>
            <a:r>
              <a:rPr lang="es-ES" sz="3200" dirty="0" err="1"/>
              <a:t>vocaţional</a:t>
            </a:r>
            <a:r>
              <a:rPr lang="es-ES" sz="3200" dirty="0"/>
              <a:t> </a:t>
            </a:r>
            <a:r>
              <a:rPr lang="es-ES" sz="3200" dirty="0" err="1"/>
              <a:t>şi</a:t>
            </a:r>
            <a:r>
              <a:rPr lang="es-ES" sz="3200" dirty="0"/>
              <a:t> profesional</a:t>
            </a:r>
            <a:r>
              <a:rPr lang="ro-RO" sz="3200" dirty="0"/>
              <a:t>.</a:t>
            </a:r>
          </a:p>
          <a:p>
            <a:pPr algn="just" eaLnBrk="1" hangingPunct="1"/>
            <a:endParaRPr lang="en-US" sz="3200" dirty="0"/>
          </a:p>
        </p:txBody>
      </p:sp>
    </p:spTree>
    <p:extLst>
      <p:ext uri="{BB962C8B-B14F-4D97-AF65-F5344CB8AC3E}">
        <p14:creationId xmlns:p14="http://schemas.microsoft.com/office/powerpoint/2010/main" val="1140406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4"/>
          <p:cNvSpPr txBox="1">
            <a:spLocks noChangeArrowheads="1"/>
          </p:cNvSpPr>
          <p:nvPr/>
        </p:nvSpPr>
        <p:spPr bwMode="auto">
          <a:xfrm>
            <a:off x="0" y="1597025"/>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dirty="0"/>
          </a:p>
          <a:p>
            <a:pPr algn="ctr" eaLnBrk="1" hangingPunct="1"/>
            <a:r>
              <a:rPr lang="en-US" sz="4400" dirty="0" err="1"/>
              <a:t>Fondul</a:t>
            </a:r>
            <a:r>
              <a:rPr lang="en-US" sz="4400" dirty="0"/>
              <a:t> ONG </a:t>
            </a:r>
            <a:r>
              <a:rPr lang="en-US" sz="4400" dirty="0" err="1"/>
              <a:t>în</a:t>
            </a:r>
            <a:r>
              <a:rPr lang="en-US" sz="4400" dirty="0"/>
              <a:t> </a:t>
            </a:r>
            <a:r>
              <a:rPr lang="en-US" sz="4400" dirty="0" err="1"/>
              <a:t>România</a:t>
            </a:r>
            <a:endParaRPr lang="ro-RO" sz="4400" dirty="0"/>
          </a:p>
          <a:p>
            <a:pPr algn="ctr" eaLnBrk="1" hangingPunct="1"/>
            <a:endParaRPr lang="ro-RO" sz="1000" dirty="0"/>
          </a:p>
          <a:p>
            <a:pPr algn="ctr" eaLnBrk="1" hangingPunct="1"/>
            <a:r>
              <a:rPr lang="en-US" sz="2400" dirty="0" err="1"/>
              <a:t>Sus</a:t>
            </a:r>
            <a:r>
              <a:rPr lang="ro-RO" sz="2400" dirty="0"/>
              <a:t>ț</a:t>
            </a:r>
            <a:r>
              <a:rPr lang="en-US" sz="2400" dirty="0" err="1"/>
              <a:t>inerea</a:t>
            </a:r>
            <a:r>
              <a:rPr lang="en-US" sz="2400" dirty="0"/>
              <a:t> </a:t>
            </a:r>
            <a:r>
              <a:rPr lang="en-US" sz="2400" dirty="0" err="1"/>
              <a:t>societ</a:t>
            </a:r>
            <a:r>
              <a:rPr lang="ro-RO" sz="2400" dirty="0"/>
              <a:t>ăț</a:t>
            </a:r>
            <a:r>
              <a:rPr lang="en-US" sz="2400" dirty="0"/>
              <a:t>i </a:t>
            </a:r>
            <a:r>
              <a:rPr lang="en-US" sz="2400" dirty="0" err="1"/>
              <a:t>civile</a:t>
            </a:r>
            <a:r>
              <a:rPr lang="en-US" sz="2400" dirty="0"/>
              <a:t> se </a:t>
            </a:r>
            <a:r>
              <a:rPr lang="en-US" sz="2400" dirty="0" err="1"/>
              <a:t>num</a:t>
            </a:r>
            <a:r>
              <a:rPr lang="ro-RO" sz="2400" dirty="0"/>
              <a:t>ă</a:t>
            </a:r>
            <a:r>
              <a:rPr lang="en-US" sz="2400" dirty="0"/>
              <a:t>r</a:t>
            </a:r>
            <a:r>
              <a:rPr lang="ro-RO" sz="2400" dirty="0"/>
              <a:t>ă</a:t>
            </a:r>
            <a:r>
              <a:rPr lang="en-US" sz="2400" dirty="0"/>
              <a:t> </a:t>
            </a:r>
            <a:r>
              <a:rPr lang="en-US" sz="2400" dirty="0" err="1"/>
              <a:t>printre</a:t>
            </a:r>
            <a:r>
              <a:rPr lang="en-US" sz="2400" dirty="0"/>
              <a:t> </a:t>
            </a:r>
            <a:r>
              <a:rPr lang="en-US" sz="2400" dirty="0" err="1"/>
              <a:t>priorit</a:t>
            </a:r>
            <a:r>
              <a:rPr lang="ro-RO" sz="2400" dirty="0"/>
              <a:t>ăț</a:t>
            </a:r>
            <a:r>
              <a:rPr lang="en-US" sz="2400" dirty="0" err="1"/>
              <a:t>ile</a:t>
            </a:r>
            <a:r>
              <a:rPr lang="en-US" sz="2400" dirty="0"/>
              <a:t> </a:t>
            </a:r>
            <a:r>
              <a:rPr lang="en-US" sz="2400" dirty="0" err="1"/>
              <a:t>cheie</a:t>
            </a:r>
            <a:r>
              <a:rPr lang="en-US" sz="2400" dirty="0"/>
              <a:t> ale </a:t>
            </a:r>
            <a:r>
              <a:rPr lang="en-US" sz="2400" dirty="0" err="1"/>
              <a:t>granturilor</a:t>
            </a:r>
            <a:r>
              <a:rPr lang="en-US" sz="2400" dirty="0"/>
              <a:t> Spa</a:t>
            </a:r>
            <a:r>
              <a:rPr lang="ro-RO" sz="2400" dirty="0"/>
              <a:t>ț</a:t>
            </a:r>
            <a:r>
              <a:rPr lang="en-US" sz="2400" dirty="0" err="1"/>
              <a:t>iului</a:t>
            </a:r>
            <a:r>
              <a:rPr lang="en-US" sz="2400" dirty="0"/>
              <a:t> Economic European (SEE) </a:t>
            </a:r>
            <a:r>
              <a:rPr lang="ro-RO" sz="2400" dirty="0"/>
              <a:t>ș</a:t>
            </a:r>
            <a:r>
              <a:rPr lang="en-US" sz="2400" dirty="0"/>
              <a:t>i </a:t>
            </a:r>
            <a:r>
              <a:rPr lang="en-US" sz="2400" dirty="0" err="1"/>
              <a:t>norvegiene</a:t>
            </a:r>
            <a:r>
              <a:rPr lang="en-US" sz="2400" dirty="0"/>
              <a:t> 2009-2014, </a:t>
            </a:r>
            <a:r>
              <a:rPr lang="en-US" sz="2400" dirty="0" err="1"/>
              <a:t>finan</a:t>
            </a:r>
            <a:r>
              <a:rPr lang="ro-RO" sz="2400" dirty="0"/>
              <a:t>ț</a:t>
            </a:r>
            <a:r>
              <a:rPr lang="en-US" sz="2400" dirty="0"/>
              <a:t>at de </a:t>
            </a:r>
            <a:r>
              <a:rPr lang="en-US" sz="2400" dirty="0" err="1"/>
              <a:t>Islanda</a:t>
            </a:r>
            <a:r>
              <a:rPr lang="en-US" sz="2400" dirty="0"/>
              <a:t>, Liechtenstein </a:t>
            </a:r>
            <a:r>
              <a:rPr lang="ro-RO" sz="2400" dirty="0"/>
              <a:t>ș</a:t>
            </a:r>
            <a:r>
              <a:rPr lang="en-US" sz="2400" dirty="0"/>
              <a:t>i </a:t>
            </a:r>
            <a:r>
              <a:rPr lang="en-US" sz="2400" dirty="0" err="1"/>
              <a:t>Norvegia</a:t>
            </a:r>
            <a:r>
              <a:rPr lang="en-US" sz="2400" dirty="0"/>
              <a:t>, a</a:t>
            </a:r>
            <a:r>
              <a:rPr lang="ro-RO" sz="2400" dirty="0"/>
              <a:t>ș</a:t>
            </a:r>
            <a:r>
              <a:rPr lang="en-US" sz="2400" dirty="0"/>
              <a:t>a cum se </a:t>
            </a:r>
            <a:r>
              <a:rPr lang="en-US" sz="2400" dirty="0" err="1"/>
              <a:t>precizeaz</a:t>
            </a:r>
            <a:r>
              <a:rPr lang="ro-RO" sz="2400" dirty="0"/>
              <a:t>ă</a:t>
            </a:r>
            <a:r>
              <a:rPr lang="en-US" sz="2400" dirty="0"/>
              <a:t> </a:t>
            </a:r>
            <a:r>
              <a:rPr lang="ro-RO" sz="2400" dirty="0"/>
              <a:t>î</a:t>
            </a:r>
            <a:r>
              <a:rPr lang="en-US" sz="2400" dirty="0"/>
              <a:t>n Memorandum-</a:t>
            </a:r>
            <a:r>
              <a:rPr lang="en-US" sz="2400" dirty="0" err="1"/>
              <a:t>ul</a:t>
            </a:r>
            <a:r>
              <a:rPr lang="en-US" sz="2400" dirty="0"/>
              <a:t> de </a:t>
            </a:r>
            <a:r>
              <a:rPr lang="ro-RO" sz="2400" dirty="0"/>
              <a:t>Î</a:t>
            </a:r>
            <a:r>
              <a:rPr lang="en-US" sz="2400" dirty="0"/>
              <a:t>n</a:t>
            </a:r>
            <a:r>
              <a:rPr lang="ro-RO" sz="2400" dirty="0"/>
              <a:t>ț</a:t>
            </a:r>
            <a:r>
              <a:rPr lang="en-US" sz="2400" dirty="0" err="1"/>
              <a:t>elegere</a:t>
            </a:r>
            <a:r>
              <a:rPr lang="en-US" sz="2400" dirty="0"/>
              <a:t> </a:t>
            </a:r>
            <a:r>
              <a:rPr lang="en-US" sz="2400" dirty="0" err="1"/>
              <a:t>privind</a:t>
            </a:r>
            <a:r>
              <a:rPr lang="en-US" sz="2400" dirty="0"/>
              <a:t> </a:t>
            </a:r>
            <a:r>
              <a:rPr lang="en-US" sz="2400" dirty="0" err="1"/>
              <a:t>implementarea</a:t>
            </a:r>
            <a:r>
              <a:rPr lang="en-US" sz="2400" dirty="0"/>
              <a:t> </a:t>
            </a:r>
            <a:r>
              <a:rPr lang="en-US" sz="2400" dirty="0" err="1"/>
              <a:t>acestui</a:t>
            </a:r>
            <a:r>
              <a:rPr lang="en-US" sz="2400" dirty="0"/>
              <a:t> </a:t>
            </a:r>
            <a:r>
              <a:rPr lang="en-US" sz="2400" dirty="0" err="1"/>
              <a:t>mecanism</a:t>
            </a:r>
            <a:r>
              <a:rPr lang="en-US" sz="2400" dirty="0"/>
              <a:t> de </a:t>
            </a:r>
            <a:r>
              <a:rPr lang="en-US" sz="2400" dirty="0" err="1"/>
              <a:t>finan</a:t>
            </a:r>
            <a:r>
              <a:rPr lang="ro-RO" sz="2400" dirty="0"/>
              <a:t>ț</a:t>
            </a:r>
            <a:r>
              <a:rPr lang="en-US" sz="2400" dirty="0"/>
              <a:t>are.</a:t>
            </a:r>
            <a:endParaRPr lang="en-US" sz="2400" b="1" dirty="0"/>
          </a:p>
        </p:txBody>
      </p:sp>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12693"/>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281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2413" y="1500188"/>
            <a:ext cx="8169275" cy="4032250"/>
          </a:xfrm>
          <a:prstGeom prst="rect">
            <a:avLst/>
          </a:prstGeom>
          <a:noFill/>
        </p:spPr>
        <p:txBody>
          <a:bodyPr>
            <a:spAutoFit/>
          </a:bodyPr>
          <a:lstStyle/>
          <a:p>
            <a:pPr>
              <a:defRPr/>
            </a:pPr>
            <a:r>
              <a:rPr lang="en-US" sz="3200" dirty="0" err="1"/>
              <a:t>Parteneri</a:t>
            </a:r>
            <a:r>
              <a:rPr lang="en-US" sz="3200" dirty="0"/>
              <a:t>:</a:t>
            </a:r>
          </a:p>
          <a:p>
            <a:pPr>
              <a:defRPr/>
            </a:pPr>
            <a:endParaRPr lang="en-US" sz="2800" dirty="0"/>
          </a:p>
          <a:p>
            <a:pPr marL="457200" indent="-457200">
              <a:buFont typeface="Arial" pitchFamily="34" charset="0"/>
              <a:buChar char="•"/>
              <a:defRPr/>
            </a:pPr>
            <a:r>
              <a:rPr lang="en-US" sz="2800" dirty="0"/>
              <a:t>Bi</a:t>
            </a:r>
            <a:r>
              <a:rPr lang="ro-RO" sz="2800" dirty="0"/>
              <a:t>b</a:t>
            </a:r>
            <a:r>
              <a:rPr lang="en-US" sz="2800" dirty="0" err="1"/>
              <a:t>lioteca</a:t>
            </a:r>
            <a:r>
              <a:rPr lang="en-US" sz="2800" dirty="0"/>
              <a:t> Jude</a:t>
            </a:r>
            <a:r>
              <a:rPr lang="ro-RO" sz="2800" dirty="0"/>
              <a:t>țeană ”Ion Heliade Rădulescu</a:t>
            </a:r>
            <a:r>
              <a:rPr lang="ro-RO" sz="2800" dirty="0"/>
              <a:t>”;</a:t>
            </a:r>
          </a:p>
          <a:p>
            <a:pPr>
              <a:defRPr/>
            </a:pPr>
            <a:endParaRPr lang="ro-RO" sz="2800" dirty="0"/>
          </a:p>
          <a:p>
            <a:pPr marL="457200" indent="-457200">
              <a:buFont typeface="Arial" pitchFamily="34" charset="0"/>
              <a:buChar char="•"/>
              <a:defRPr/>
            </a:pPr>
            <a:r>
              <a:rPr lang="ro-RO" sz="2800" dirty="0"/>
              <a:t>Asociația ”Tineri pentru Europa de mâine</a:t>
            </a:r>
            <a:r>
              <a:rPr lang="ro-RO" sz="2800" dirty="0"/>
              <a:t>”;</a:t>
            </a:r>
          </a:p>
          <a:p>
            <a:pPr>
              <a:defRPr/>
            </a:pPr>
            <a:endParaRPr lang="ro-RO" sz="2800" dirty="0"/>
          </a:p>
          <a:p>
            <a:pPr marL="457200" indent="-457200">
              <a:buFont typeface="Arial" pitchFamily="34" charset="0"/>
              <a:buChar char="•"/>
              <a:defRPr/>
            </a:pPr>
            <a:r>
              <a:rPr lang="ro-RO" sz="2800" dirty="0"/>
              <a:t>Inspectoratul </a:t>
            </a:r>
            <a:r>
              <a:rPr lang="ro-RO" sz="2800" dirty="0"/>
              <a:t>Școlar Județean Dâmbovița.</a:t>
            </a:r>
            <a:endParaRPr lang="ro-RO" sz="2800" dirty="0"/>
          </a:p>
          <a:p>
            <a:pPr>
              <a:defRPr/>
            </a:pPr>
            <a:endParaRPr lang="ro-RO" sz="2800" dirty="0"/>
          </a:p>
          <a:p>
            <a:pPr>
              <a:defRPr/>
            </a:pPr>
            <a:endParaRPr lang="en-US" sz="2800" dirty="0"/>
          </a:p>
        </p:txBody>
      </p:sp>
      <p:pic>
        <p:nvPicPr>
          <p:cNvPr id="11" name="Picture 7" descr="HELIADE"/>
          <p:cNvPicPr>
            <a:picLocks noChangeAspect="1" noChangeArrowheads="1"/>
          </p:cNvPicPr>
          <p:nvPr/>
        </p:nvPicPr>
        <p:blipFill>
          <a:blip r:embed="rId6"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7884368" y="1916832"/>
            <a:ext cx="857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https://scontent-b-fra.xx.fbcdn.net/hphotos-frc3/t1.0-9/306115_462494540432577_876904276_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7575" y="3284984"/>
            <a:ext cx="1746250"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Inspectoratul Şcolar Judeţean Dâmboviţ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8" y="4653136"/>
            <a:ext cx="56578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40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304800" y="2159000"/>
            <a:ext cx="81692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ro-RO" sz="3200" dirty="0"/>
              <a:t>Vă mulțumim pentru atenție și vă așteptăm să fiți alături de noi pe parcursul implementării proiectului!</a:t>
            </a:r>
          </a:p>
          <a:p>
            <a:pPr algn="r" eaLnBrk="1" hangingPunct="1"/>
            <a:endParaRPr lang="ro-RO" sz="3200" dirty="0"/>
          </a:p>
          <a:p>
            <a:pPr algn="r" eaLnBrk="1" hangingPunct="1"/>
            <a:r>
              <a:rPr lang="ro-RO" sz="3200" dirty="0"/>
              <a:t>Echipa de proiect.</a:t>
            </a:r>
            <a:endParaRPr lang="en-US" sz="3200" dirty="0"/>
          </a:p>
          <a:p>
            <a:pPr eaLnBrk="1" hangingPunct="1"/>
            <a:endParaRPr lang="en-US" sz="2800" dirty="0"/>
          </a:p>
        </p:txBody>
      </p:sp>
    </p:spTree>
    <p:extLst>
      <p:ext uri="{BB962C8B-B14F-4D97-AF65-F5344CB8AC3E}">
        <p14:creationId xmlns:p14="http://schemas.microsoft.com/office/powerpoint/2010/main" val="1140406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4"/>
          <p:cNvSpPr txBox="1">
            <a:spLocks noChangeArrowheads="1"/>
          </p:cNvSpPr>
          <p:nvPr/>
        </p:nvSpPr>
        <p:spPr bwMode="auto">
          <a:xfrm>
            <a:off x="25400" y="143133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dirty="0"/>
          </a:p>
          <a:p>
            <a:pPr algn="ctr" eaLnBrk="1" hangingPunct="1"/>
            <a:r>
              <a:rPr lang="en-US" sz="4400" dirty="0" err="1"/>
              <a:t>Fondul</a:t>
            </a:r>
            <a:r>
              <a:rPr lang="en-US" sz="4400" dirty="0"/>
              <a:t> ONG </a:t>
            </a:r>
            <a:r>
              <a:rPr lang="en-US" sz="4400" dirty="0" err="1"/>
              <a:t>în</a:t>
            </a:r>
            <a:r>
              <a:rPr lang="en-US" sz="4400" dirty="0"/>
              <a:t> </a:t>
            </a:r>
            <a:r>
              <a:rPr lang="en-US" sz="4400" dirty="0" err="1"/>
              <a:t>România</a:t>
            </a:r>
            <a:endParaRPr lang="ro-RO" sz="4400" dirty="0"/>
          </a:p>
          <a:p>
            <a:pPr algn="ctr" eaLnBrk="1" hangingPunct="1"/>
            <a:r>
              <a:rPr lang="it-IT" sz="2400" dirty="0" smtClean="0"/>
              <a:t>Obiectivul </a:t>
            </a:r>
            <a:r>
              <a:rPr lang="it-IT" sz="2400" dirty="0"/>
              <a:t>general al Fondului ONG </a:t>
            </a:r>
            <a:r>
              <a:rPr lang="ro-RO" sz="2400" dirty="0"/>
              <a:t>î</a:t>
            </a:r>
            <a:r>
              <a:rPr lang="it-IT" sz="2400" dirty="0"/>
              <a:t>n Romania este “Consolidarea dezvolt</a:t>
            </a:r>
            <a:r>
              <a:rPr lang="ro-RO" sz="2400" dirty="0"/>
              <a:t>ă</a:t>
            </a:r>
            <a:r>
              <a:rPr lang="it-IT" sz="2400" dirty="0"/>
              <a:t>rii societ</a:t>
            </a:r>
            <a:r>
              <a:rPr lang="ro-RO" sz="2400" dirty="0"/>
              <a:t>ăț</a:t>
            </a:r>
            <a:r>
              <a:rPr lang="it-IT" sz="2400" dirty="0"/>
              <a:t>ii civile  </a:t>
            </a:r>
            <a:r>
              <a:rPr lang="ro-RO" sz="2400" dirty="0"/>
              <a:t>ș</a:t>
            </a:r>
            <a:r>
              <a:rPr lang="it-IT" sz="2400" dirty="0"/>
              <a:t>i cre</a:t>
            </a:r>
            <a:r>
              <a:rPr lang="ro-RO" sz="2400" dirty="0"/>
              <a:t>ș</a:t>
            </a:r>
            <a:r>
              <a:rPr lang="it-IT" sz="2400" dirty="0"/>
              <a:t>terea contribu</a:t>
            </a:r>
            <a:r>
              <a:rPr lang="ro-RO" sz="2400" dirty="0"/>
              <a:t>ț</a:t>
            </a:r>
            <a:r>
              <a:rPr lang="it-IT" sz="2400" dirty="0"/>
              <a:t>iei la justi</a:t>
            </a:r>
            <a:r>
              <a:rPr lang="ro-RO" sz="2400" dirty="0"/>
              <a:t>ț</a:t>
            </a:r>
            <a:r>
              <a:rPr lang="it-IT" sz="2400" dirty="0"/>
              <a:t>ia social</a:t>
            </a:r>
            <a:r>
              <a:rPr lang="ro-RO" sz="2400" dirty="0"/>
              <a:t>ă</a:t>
            </a:r>
            <a:r>
              <a:rPr lang="it-IT" sz="2400" dirty="0"/>
              <a:t>, democra</a:t>
            </a:r>
            <a:r>
              <a:rPr lang="ro-RO" sz="2400" dirty="0"/>
              <a:t>ț</a:t>
            </a:r>
            <a:r>
              <a:rPr lang="it-IT" sz="2400" dirty="0"/>
              <a:t>ie </a:t>
            </a:r>
            <a:r>
              <a:rPr lang="ro-RO" sz="2400" dirty="0"/>
              <a:t>ș</a:t>
            </a:r>
            <a:r>
              <a:rPr lang="it-IT" sz="2400" dirty="0"/>
              <a:t>i dezvoltare sustenabil</a:t>
            </a:r>
            <a:r>
              <a:rPr lang="ro-RO" sz="2400" dirty="0"/>
              <a:t>ă</a:t>
            </a:r>
            <a:r>
              <a:rPr lang="it-IT" sz="2400" dirty="0"/>
              <a:t>” </a:t>
            </a:r>
            <a:r>
              <a:rPr lang="ro-RO" sz="2400" dirty="0"/>
              <a:t>ș</a:t>
            </a:r>
            <a:r>
              <a:rPr lang="it-IT" sz="2400" dirty="0"/>
              <a:t>i va contribui la obiectivele generale ale Mecanismul Financiar al Spa</a:t>
            </a:r>
            <a:r>
              <a:rPr lang="ro-RO" sz="2400" dirty="0"/>
              <a:t>ț</a:t>
            </a:r>
            <a:r>
              <a:rPr lang="it-IT" sz="2400" dirty="0"/>
              <a:t>iului Economic European (SEE) de a reduce disparit</a:t>
            </a:r>
            <a:r>
              <a:rPr lang="ro-RO" sz="2400" dirty="0"/>
              <a:t>ăț</a:t>
            </a:r>
            <a:r>
              <a:rPr lang="it-IT" sz="2400" dirty="0"/>
              <a:t>ile economice </a:t>
            </a:r>
            <a:r>
              <a:rPr lang="ro-RO" sz="2400" dirty="0"/>
              <a:t>ș</a:t>
            </a:r>
            <a:r>
              <a:rPr lang="it-IT" sz="2400" dirty="0"/>
              <a:t>i sociale </a:t>
            </a:r>
            <a:r>
              <a:rPr lang="ro-RO" sz="2400" dirty="0"/>
              <a:t>î</a:t>
            </a:r>
            <a:r>
              <a:rPr lang="it-IT" sz="2400" dirty="0"/>
              <a:t>n Spa</a:t>
            </a:r>
            <a:r>
              <a:rPr lang="ro-RO" sz="2400" dirty="0"/>
              <a:t>ț</a:t>
            </a:r>
            <a:r>
              <a:rPr lang="it-IT" sz="2400" dirty="0"/>
              <a:t>iul Economic European </a:t>
            </a:r>
            <a:r>
              <a:rPr lang="ro-RO" sz="2400" dirty="0"/>
              <a:t>ş</a:t>
            </a:r>
            <a:r>
              <a:rPr lang="it-IT" sz="2400" dirty="0"/>
              <a:t>i de a </a:t>
            </a:r>
            <a:r>
              <a:rPr lang="ro-RO" sz="2400" dirty="0"/>
              <a:t>î</a:t>
            </a:r>
            <a:r>
              <a:rPr lang="it-IT" sz="2400" dirty="0"/>
              <a:t>nt</a:t>
            </a:r>
            <a:r>
              <a:rPr lang="ro-RO" sz="2400" dirty="0"/>
              <a:t>ă</a:t>
            </a:r>
            <a:r>
              <a:rPr lang="it-IT" sz="2400" dirty="0"/>
              <a:t>ri rela</a:t>
            </a:r>
            <a:r>
              <a:rPr lang="ro-RO" sz="2400" dirty="0"/>
              <a:t>ţ</a:t>
            </a:r>
            <a:r>
              <a:rPr lang="it-IT" sz="2400" dirty="0"/>
              <a:t>iile bilaterale </a:t>
            </a:r>
            <a:r>
              <a:rPr lang="ro-RO" sz="2400" dirty="0"/>
              <a:t>î</a:t>
            </a:r>
            <a:r>
              <a:rPr lang="it-IT" sz="2400" dirty="0"/>
              <a:t>ntre Rom</a:t>
            </a:r>
            <a:r>
              <a:rPr lang="ro-RO" sz="2400" dirty="0"/>
              <a:t>â</a:t>
            </a:r>
            <a:r>
              <a:rPr lang="it-IT" sz="2400" dirty="0"/>
              <a:t>nia </a:t>
            </a:r>
            <a:r>
              <a:rPr lang="ro-RO" sz="2400" dirty="0"/>
              <a:t>ş</a:t>
            </a:r>
            <a:r>
              <a:rPr lang="it-IT" sz="2400" dirty="0"/>
              <a:t>i statele donatoare Islanda, Liechtenstein si Norvegia</a:t>
            </a:r>
            <a:r>
              <a:rPr lang="en-US" sz="2400" dirty="0"/>
              <a:t>.</a:t>
            </a:r>
            <a:endParaRPr lang="en-US" sz="2400" dirty="0"/>
          </a:p>
        </p:txBody>
      </p:sp>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281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974850"/>
            <a:ext cx="9144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ro-RO" sz="600" dirty="0"/>
          </a:p>
          <a:p>
            <a:pPr algn="ctr" eaLnBrk="1" hangingPunct="1"/>
            <a:r>
              <a:rPr lang="en-US" sz="4400" dirty="0" err="1"/>
              <a:t>Fondul</a:t>
            </a:r>
            <a:r>
              <a:rPr lang="en-US" sz="4400" dirty="0"/>
              <a:t> ONG </a:t>
            </a:r>
            <a:r>
              <a:rPr lang="en-US" sz="4400" dirty="0" err="1"/>
              <a:t>în</a:t>
            </a:r>
            <a:r>
              <a:rPr lang="en-US" sz="4400" dirty="0"/>
              <a:t> </a:t>
            </a:r>
            <a:r>
              <a:rPr lang="en-US" sz="4400" dirty="0" err="1"/>
              <a:t>România</a:t>
            </a:r>
            <a:endParaRPr lang="ro-RO" sz="4400" dirty="0"/>
          </a:p>
          <a:p>
            <a:pPr algn="ctr" eaLnBrk="1" hangingPunct="1"/>
            <a:endParaRPr lang="ro-RO" sz="1000" dirty="0"/>
          </a:p>
          <a:p>
            <a:pPr algn="ctr" eaLnBrk="1" hangingPunct="1"/>
            <a:endParaRPr lang="ro-RO" sz="1000" dirty="0"/>
          </a:p>
          <a:p>
            <a:pPr algn="just" eaLnBrk="1" hangingPunct="1"/>
            <a:r>
              <a:rPr lang="en-US" sz="2400" dirty="0" err="1"/>
              <a:t>Operatorul</a:t>
            </a:r>
            <a:r>
              <a:rPr lang="en-US" sz="2400" dirty="0"/>
              <a:t> </a:t>
            </a:r>
            <a:r>
              <a:rPr lang="en-US" sz="2400" dirty="0" err="1"/>
              <a:t>Fondului</a:t>
            </a:r>
            <a:r>
              <a:rPr lang="en-US" sz="2400" dirty="0"/>
              <a:t> ONG </a:t>
            </a:r>
            <a:r>
              <a:rPr lang="ro-RO" sz="2400" dirty="0"/>
              <a:t>î</a:t>
            </a:r>
            <a:r>
              <a:rPr lang="en-US" sz="2400" dirty="0"/>
              <a:t>n Romania </a:t>
            </a:r>
            <a:r>
              <a:rPr lang="en-US" sz="2400" dirty="0" err="1"/>
              <a:t>este</a:t>
            </a:r>
            <a:r>
              <a:rPr lang="en-US" sz="2400" dirty="0"/>
              <a:t> </a:t>
            </a:r>
            <a:r>
              <a:rPr lang="en-US" sz="2400" dirty="0" err="1"/>
              <a:t>Funda</a:t>
            </a:r>
            <a:r>
              <a:rPr lang="ro-RO" sz="2400" dirty="0"/>
              <a:t>ț</a:t>
            </a:r>
            <a:r>
              <a:rPr lang="en-US" sz="2400" dirty="0" err="1"/>
              <a:t>ia</a:t>
            </a:r>
            <a:r>
              <a:rPr lang="en-US" sz="2400" dirty="0"/>
              <a:t> </a:t>
            </a:r>
            <a:r>
              <a:rPr lang="en-US" sz="2400" dirty="0" err="1"/>
              <a:t>pentru</a:t>
            </a:r>
            <a:r>
              <a:rPr lang="en-US" sz="2400" dirty="0"/>
              <a:t> </a:t>
            </a:r>
            <a:r>
              <a:rPr lang="en-US" sz="2400" dirty="0" err="1"/>
              <a:t>Dezvoltarea</a:t>
            </a:r>
            <a:r>
              <a:rPr lang="en-US" sz="2400" dirty="0"/>
              <a:t> </a:t>
            </a:r>
            <a:r>
              <a:rPr lang="en-US" sz="2400" dirty="0" err="1"/>
              <a:t>Societ</a:t>
            </a:r>
            <a:r>
              <a:rPr lang="ro-RO" sz="2400" dirty="0"/>
              <a:t>ăț</a:t>
            </a:r>
            <a:r>
              <a:rPr lang="en-US" sz="2400" dirty="0"/>
              <a:t>ii </a:t>
            </a:r>
            <a:r>
              <a:rPr lang="en-US" sz="2400" dirty="0" err="1"/>
              <a:t>Civile</a:t>
            </a:r>
            <a:r>
              <a:rPr lang="en-US" sz="2400" dirty="0"/>
              <a:t>, </a:t>
            </a:r>
            <a:r>
              <a:rPr lang="ro-RO" sz="2400" dirty="0"/>
              <a:t>î</a:t>
            </a:r>
            <a:r>
              <a:rPr lang="en-US" sz="2400" dirty="0" err="1"/>
              <a:t>mpreun</a:t>
            </a:r>
            <a:r>
              <a:rPr lang="ro-RO" sz="2400" dirty="0"/>
              <a:t>ă</a:t>
            </a:r>
            <a:r>
              <a:rPr lang="en-US" sz="2400" dirty="0"/>
              <a:t> cu </a:t>
            </a:r>
            <a:r>
              <a:rPr lang="en-US" sz="2400" dirty="0" err="1"/>
              <a:t>partenerii</a:t>
            </a:r>
            <a:r>
              <a:rPr lang="en-US" sz="2400" dirty="0"/>
              <a:t> s</a:t>
            </a:r>
            <a:r>
              <a:rPr lang="ro-RO" sz="2400" dirty="0"/>
              <a:t>ă</a:t>
            </a:r>
            <a:r>
              <a:rPr lang="en-US" sz="2400" dirty="0"/>
              <a:t>i </a:t>
            </a:r>
            <a:r>
              <a:rPr lang="en-US" sz="2400" dirty="0" err="1"/>
              <a:t>Funda</a:t>
            </a:r>
            <a:r>
              <a:rPr lang="ro-RO" sz="2400" dirty="0"/>
              <a:t>ț</a:t>
            </a:r>
            <a:r>
              <a:rPr lang="en-US" sz="2400" dirty="0" err="1"/>
              <a:t>ia</a:t>
            </a:r>
            <a:r>
              <a:rPr lang="en-US" sz="2400" dirty="0"/>
              <a:t> </a:t>
            </a:r>
            <a:r>
              <a:rPr lang="en-US" sz="2400" dirty="0" err="1"/>
              <a:t>pentru</a:t>
            </a:r>
            <a:r>
              <a:rPr lang="en-US" sz="2400" dirty="0"/>
              <a:t> </a:t>
            </a:r>
            <a:r>
              <a:rPr lang="en-US" sz="2400" dirty="0" err="1"/>
              <a:t>Parteneriat</a:t>
            </a:r>
            <a:r>
              <a:rPr lang="en-US" sz="2400" dirty="0"/>
              <a:t> </a:t>
            </a:r>
            <a:r>
              <a:rPr lang="ro-RO" sz="2400" dirty="0"/>
              <a:t>ș</a:t>
            </a:r>
            <a:r>
              <a:rPr lang="en-US" sz="2400" dirty="0"/>
              <a:t>i  </a:t>
            </a:r>
            <a:r>
              <a:rPr lang="en-US" sz="2400" dirty="0" err="1"/>
              <a:t>Centrul</a:t>
            </a:r>
            <a:r>
              <a:rPr lang="en-US" sz="2400" dirty="0"/>
              <a:t> de </a:t>
            </a:r>
            <a:r>
              <a:rPr lang="en-US" sz="2400" dirty="0" err="1"/>
              <a:t>Resurse</a:t>
            </a:r>
            <a:r>
              <a:rPr lang="en-US" sz="2400" dirty="0"/>
              <a:t> </a:t>
            </a:r>
            <a:r>
              <a:rPr lang="en-US" sz="2400" dirty="0" err="1"/>
              <a:t>pentru</a:t>
            </a:r>
            <a:r>
              <a:rPr lang="en-US" sz="2400" dirty="0"/>
              <a:t> </a:t>
            </a:r>
            <a:r>
              <a:rPr lang="en-US" sz="2400" dirty="0" err="1"/>
              <a:t>Comunit</a:t>
            </a:r>
            <a:r>
              <a:rPr lang="ro-RO" sz="2400" dirty="0"/>
              <a:t>ăț</a:t>
            </a:r>
            <a:r>
              <a:rPr lang="en-US" sz="2400" dirty="0" err="1"/>
              <a:t>ile</a:t>
            </a:r>
            <a:r>
              <a:rPr lang="en-US" sz="2400" dirty="0"/>
              <a:t> de </a:t>
            </a:r>
            <a:r>
              <a:rPr lang="en-US" sz="2400" dirty="0" err="1"/>
              <a:t>Romi</a:t>
            </a:r>
            <a:r>
              <a:rPr lang="en-US" sz="2400" dirty="0"/>
              <a:t>.</a:t>
            </a:r>
            <a:endParaRPr lang="en-US" sz="2400" b="1" dirty="0"/>
          </a:p>
        </p:txBody>
      </p:sp>
    </p:spTree>
    <p:extLst>
      <p:ext uri="{BB962C8B-B14F-4D97-AF65-F5344CB8AC3E}">
        <p14:creationId xmlns:p14="http://schemas.microsoft.com/office/powerpoint/2010/main" val="1013652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974850"/>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3200" dirty="0"/>
              <a:t>Promotor </a:t>
            </a:r>
          </a:p>
          <a:p>
            <a:pPr eaLnBrk="1" hangingPunct="1"/>
            <a:endParaRPr lang="ro-RO" dirty="0"/>
          </a:p>
          <a:p>
            <a:pPr algn="ctr" eaLnBrk="1" hangingPunct="1"/>
            <a:r>
              <a:rPr lang="ro-RO" sz="4400" b="1" dirty="0"/>
              <a:t>ASOCIAȚIA TÂRGOVIȘTE SPRE EUROPA</a:t>
            </a:r>
            <a:endParaRPr lang="en-US" sz="4400" b="1" dirty="0"/>
          </a:p>
        </p:txBody>
      </p:sp>
    </p:spTree>
    <p:extLst>
      <p:ext uri="{BB962C8B-B14F-4D97-AF65-F5344CB8AC3E}">
        <p14:creationId xmlns:p14="http://schemas.microsoft.com/office/powerpoint/2010/main" val="101365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536575" y="2011363"/>
            <a:ext cx="80105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3200" u="sng" dirty="0"/>
              <a:t>Locul de desfășurare</a:t>
            </a:r>
            <a:r>
              <a:rPr lang="ro-RO" sz="3200" dirty="0"/>
              <a:t>:</a:t>
            </a:r>
          </a:p>
          <a:p>
            <a:pPr algn="r" eaLnBrk="1" hangingPunct="1"/>
            <a:r>
              <a:rPr lang="ro-RO" sz="3200" dirty="0"/>
              <a:t> Regiunea Sud Muntenia, județul Dâmbovița, 70 de localități din mediul rural.</a:t>
            </a:r>
          </a:p>
          <a:p>
            <a:pPr eaLnBrk="1" hangingPunct="1"/>
            <a:endParaRPr lang="ro-RO" sz="3200" dirty="0"/>
          </a:p>
          <a:p>
            <a:pPr eaLnBrk="1" hangingPunct="1"/>
            <a:r>
              <a:rPr lang="ro-RO" sz="3200" u="sng" dirty="0"/>
              <a:t>Durată</a:t>
            </a:r>
            <a:r>
              <a:rPr lang="ro-RO" sz="3200" dirty="0"/>
              <a:t>: 18 luni.</a:t>
            </a:r>
            <a:endParaRPr lang="en-US" sz="3200" dirty="0"/>
          </a:p>
        </p:txBody>
      </p:sp>
    </p:spTree>
    <p:extLst>
      <p:ext uri="{BB962C8B-B14F-4D97-AF65-F5344CB8AC3E}">
        <p14:creationId xmlns:p14="http://schemas.microsoft.com/office/powerpoint/2010/main" val="70447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450975"/>
            <a:ext cx="90217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just" eaLnBrk="1" hangingPunct="1"/>
            <a:r>
              <a:rPr lang="ro-RO" sz="3200" dirty="0" smtClean="0"/>
              <a:t>Atingerea obiectivelor va duce </a:t>
            </a:r>
            <a:r>
              <a:rPr lang="ro-RO" sz="3200" dirty="0"/>
              <a:t>la </a:t>
            </a:r>
            <a:r>
              <a:rPr lang="ro-RO" sz="3200" b="1" dirty="0"/>
              <a:t>îmbunătățirea situației </a:t>
            </a:r>
            <a:r>
              <a:rPr lang="ro-RO" sz="3200" b="1" dirty="0" smtClean="0"/>
              <a:t>copiilor</a:t>
            </a:r>
            <a:r>
              <a:rPr lang="ro-RO" sz="3200" dirty="0" smtClean="0"/>
              <a:t> printr-o evaluare personală care pe de o parte va contribui la orientarea </a:t>
            </a:r>
            <a:r>
              <a:rPr lang="ro-RO" sz="3200" dirty="0"/>
              <a:t>și </a:t>
            </a:r>
            <a:r>
              <a:rPr lang="ro-RO" sz="3200" dirty="0" smtClean="0"/>
              <a:t>îndrumarea </a:t>
            </a:r>
            <a:r>
              <a:rPr lang="ro-RO" sz="3200" dirty="0"/>
              <a:t>în alegerea </a:t>
            </a:r>
            <a:r>
              <a:rPr lang="ro-RO" sz="3200" dirty="0" smtClean="0"/>
              <a:t>carierei, iar pe de altă parte la formarea </a:t>
            </a:r>
            <a:r>
              <a:rPr lang="ro-RO" sz="3200" dirty="0"/>
              <a:t>de </a:t>
            </a:r>
            <a:r>
              <a:rPr lang="ro-RO" sz="3200" dirty="0" smtClean="0"/>
              <a:t>specialiști </a:t>
            </a:r>
            <a:r>
              <a:rPr lang="ro-RO" sz="3200" dirty="0" smtClean="0"/>
              <a:t>bibliotecari şi reprezentanţi ONG care vor ajuta comunitățile din mediul rural. </a:t>
            </a:r>
            <a:endParaRPr lang="en-US" sz="3200" dirty="0"/>
          </a:p>
        </p:txBody>
      </p:sp>
    </p:spTree>
    <p:extLst>
      <p:ext uri="{BB962C8B-B14F-4D97-AF65-F5344CB8AC3E}">
        <p14:creationId xmlns:p14="http://schemas.microsoft.com/office/powerpoint/2010/main" val="704471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
          <p:cNvSpPr txBox="1">
            <a:spLocks noChangeArrowheads="1"/>
          </p:cNvSpPr>
          <p:nvPr/>
        </p:nvSpPr>
        <p:spPr bwMode="auto">
          <a:xfrm>
            <a:off x="0" y="1755775"/>
            <a:ext cx="9021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r>
              <a:rPr lang="en-US" sz="3200" dirty="0" err="1"/>
              <a:t>Obiectiv</a:t>
            </a:r>
            <a:r>
              <a:rPr lang="en-US" sz="3200" dirty="0"/>
              <a:t> general:</a:t>
            </a:r>
            <a:endParaRPr lang="ro-RO" sz="3200" dirty="0"/>
          </a:p>
          <a:p>
            <a:pPr algn="just"/>
            <a:endParaRPr lang="en-US" sz="3200" dirty="0"/>
          </a:p>
          <a:p>
            <a:pPr algn="just"/>
            <a:r>
              <a:rPr lang="en-US" sz="2400" dirty="0" err="1"/>
              <a:t>Crearea</a:t>
            </a:r>
            <a:r>
              <a:rPr lang="en-US" sz="2400" dirty="0"/>
              <a:t> </a:t>
            </a:r>
            <a:r>
              <a:rPr lang="en-US" sz="2400" dirty="0" err="1"/>
              <a:t>unei</a:t>
            </a:r>
            <a:r>
              <a:rPr lang="en-US" sz="2400" dirty="0"/>
              <a:t> </a:t>
            </a:r>
            <a:r>
              <a:rPr lang="en-US" sz="2400" dirty="0" err="1"/>
              <a:t>rețele</a:t>
            </a:r>
            <a:r>
              <a:rPr lang="en-US" sz="2400" dirty="0"/>
              <a:t> de </a:t>
            </a:r>
            <a:r>
              <a:rPr lang="en-US" sz="2400" dirty="0" err="1"/>
              <a:t>centre</a:t>
            </a:r>
            <a:r>
              <a:rPr lang="en-US" sz="2400" dirty="0"/>
              <a:t> de </a:t>
            </a:r>
            <a:r>
              <a:rPr lang="en-US" sz="2400" dirty="0" err="1"/>
              <a:t>educație</a:t>
            </a:r>
            <a:r>
              <a:rPr lang="en-US" sz="2400" dirty="0"/>
              <a:t> </a:t>
            </a:r>
            <a:r>
              <a:rPr lang="en-US" sz="2400" dirty="0" err="1"/>
              <a:t>nonformală</a:t>
            </a:r>
            <a:r>
              <a:rPr lang="en-US" sz="2400" dirty="0"/>
              <a:t> </a:t>
            </a:r>
            <a:r>
              <a:rPr lang="en-US" sz="2400" dirty="0" err="1"/>
              <a:t>alcătuită</a:t>
            </a:r>
            <a:r>
              <a:rPr lang="en-US" sz="2400" dirty="0"/>
              <a:t> din 10 ONG-</a:t>
            </a:r>
            <a:r>
              <a:rPr lang="en-US" sz="2400" dirty="0" err="1"/>
              <a:t>uri</a:t>
            </a:r>
            <a:r>
              <a:rPr lang="en-US" sz="2400" dirty="0"/>
              <a:t>  </a:t>
            </a:r>
            <a:r>
              <a:rPr lang="en-US" sz="2400" dirty="0" err="1"/>
              <a:t>și</a:t>
            </a:r>
            <a:r>
              <a:rPr lang="en-US" sz="2400" dirty="0"/>
              <a:t> 70 de </a:t>
            </a:r>
            <a:r>
              <a:rPr lang="en-US" sz="2400" dirty="0" err="1"/>
              <a:t>biblioteci</a:t>
            </a:r>
            <a:r>
              <a:rPr lang="en-US" sz="2400" dirty="0"/>
              <a:t> </a:t>
            </a:r>
            <a:r>
              <a:rPr lang="en-US" sz="2400" dirty="0" err="1"/>
              <a:t>publice</a:t>
            </a:r>
            <a:r>
              <a:rPr lang="en-US" sz="2400" dirty="0"/>
              <a:t> </a:t>
            </a:r>
            <a:r>
              <a:rPr lang="en-US" sz="2400" dirty="0" err="1"/>
              <a:t>în</a:t>
            </a:r>
            <a:r>
              <a:rPr lang="en-US" sz="2400" dirty="0"/>
              <a:t> </a:t>
            </a:r>
            <a:r>
              <a:rPr lang="en-US" sz="2400" dirty="0" err="1"/>
              <a:t>județul</a:t>
            </a:r>
            <a:r>
              <a:rPr lang="en-US" sz="2400" dirty="0"/>
              <a:t> </a:t>
            </a:r>
            <a:r>
              <a:rPr lang="en-US" sz="2400" dirty="0" err="1"/>
              <a:t>Dâmbovița</a:t>
            </a:r>
            <a:r>
              <a:rPr lang="en-US" sz="2400" dirty="0"/>
              <a:t> </a:t>
            </a:r>
            <a:r>
              <a:rPr lang="en-US" sz="2400" dirty="0" err="1"/>
              <a:t>și</a:t>
            </a:r>
            <a:r>
              <a:rPr lang="en-US" sz="2400" dirty="0"/>
              <a:t> </a:t>
            </a:r>
            <a:r>
              <a:rPr lang="en-US" sz="2400" dirty="0" err="1"/>
              <a:t>furnizarea</a:t>
            </a:r>
            <a:r>
              <a:rPr lang="en-US" sz="2400" dirty="0"/>
              <a:t> de </a:t>
            </a:r>
            <a:r>
              <a:rPr lang="en-US" sz="2400" dirty="0" err="1"/>
              <a:t>servicii</a:t>
            </a:r>
            <a:r>
              <a:rPr lang="en-US" sz="2400" dirty="0"/>
              <a:t> de </a:t>
            </a:r>
            <a:r>
              <a:rPr lang="en-US" sz="2400" dirty="0" err="1"/>
              <a:t>educație</a:t>
            </a:r>
            <a:r>
              <a:rPr lang="en-US" sz="2400" dirty="0"/>
              <a:t> </a:t>
            </a:r>
            <a:r>
              <a:rPr lang="en-US" sz="2400" dirty="0" err="1"/>
              <a:t>privind</a:t>
            </a:r>
            <a:r>
              <a:rPr lang="en-US" sz="2400" dirty="0"/>
              <a:t> </a:t>
            </a:r>
            <a:r>
              <a:rPr lang="en-US" sz="2400" dirty="0" err="1"/>
              <a:t>dezvoltarea</a:t>
            </a:r>
            <a:r>
              <a:rPr lang="en-US" sz="2400" dirty="0"/>
              <a:t> </a:t>
            </a:r>
            <a:r>
              <a:rPr lang="en-US" sz="2400" dirty="0" err="1"/>
              <a:t>abilităţilor</a:t>
            </a:r>
            <a:r>
              <a:rPr lang="en-US" sz="2400" dirty="0"/>
              <a:t>, </a:t>
            </a:r>
            <a:r>
              <a:rPr lang="en-US" sz="2400" dirty="0" err="1"/>
              <a:t>deprinderilor</a:t>
            </a:r>
            <a:r>
              <a:rPr lang="en-US" sz="2400" dirty="0"/>
              <a:t> de </a:t>
            </a:r>
            <a:r>
              <a:rPr lang="en-US" sz="2400" dirty="0" err="1"/>
              <a:t>viaţă</a:t>
            </a:r>
            <a:r>
              <a:rPr lang="en-US" sz="2400" dirty="0"/>
              <a:t> </a:t>
            </a:r>
            <a:r>
              <a:rPr lang="en-US" sz="2400" dirty="0" err="1"/>
              <a:t>copiilor</a:t>
            </a:r>
            <a:r>
              <a:rPr lang="en-US" sz="2400" dirty="0"/>
              <a:t> </a:t>
            </a:r>
            <a:r>
              <a:rPr lang="en-US" sz="2400" dirty="0" err="1"/>
              <a:t>şi</a:t>
            </a:r>
            <a:r>
              <a:rPr lang="en-US" sz="2400" dirty="0"/>
              <a:t> </a:t>
            </a:r>
            <a:r>
              <a:rPr lang="en-US" sz="2400" dirty="0" err="1"/>
              <a:t>tinerilor</a:t>
            </a:r>
            <a:r>
              <a:rPr lang="en-US" sz="2400" dirty="0"/>
              <a:t> din </a:t>
            </a:r>
            <a:r>
              <a:rPr lang="en-US" sz="2400" dirty="0" err="1"/>
              <a:t>mediul</a:t>
            </a:r>
            <a:r>
              <a:rPr lang="en-US" sz="2400" dirty="0"/>
              <a:t> rural </a:t>
            </a:r>
            <a:r>
              <a:rPr lang="en-US" sz="2400" dirty="0" err="1"/>
              <a:t>aflaţi</a:t>
            </a:r>
            <a:r>
              <a:rPr lang="en-US" sz="2400" dirty="0"/>
              <a:t> </a:t>
            </a:r>
            <a:r>
              <a:rPr lang="en-US" sz="2400" dirty="0" err="1"/>
              <a:t>în</a:t>
            </a:r>
            <a:r>
              <a:rPr lang="en-US" sz="2400" dirty="0"/>
              <a:t> </a:t>
            </a:r>
            <a:r>
              <a:rPr lang="en-US" sz="2400" dirty="0" err="1"/>
              <a:t>situaţie</a:t>
            </a:r>
            <a:r>
              <a:rPr lang="en-US" sz="2400" dirty="0"/>
              <a:t> de </a:t>
            </a:r>
            <a:r>
              <a:rPr lang="en-US" sz="2400" dirty="0" err="1"/>
              <a:t>risc</a:t>
            </a:r>
            <a:r>
              <a:rPr lang="en-US" sz="2400" dirty="0"/>
              <a:t> </a:t>
            </a:r>
            <a:r>
              <a:rPr lang="en-US" sz="2400" dirty="0" err="1"/>
              <a:t>în</a:t>
            </a:r>
            <a:r>
              <a:rPr lang="en-US" sz="2400" dirty="0"/>
              <a:t> 18 </a:t>
            </a:r>
            <a:r>
              <a:rPr lang="en-US" sz="2400" dirty="0" err="1"/>
              <a:t>luni</a:t>
            </a:r>
            <a:r>
              <a:rPr lang="en-US" sz="2400" dirty="0"/>
              <a:t>.</a:t>
            </a:r>
            <a:endParaRPr lang="ro-RO" sz="2400" dirty="0"/>
          </a:p>
          <a:p>
            <a:pPr algn="r" eaLnBrk="1" hangingPunct="1"/>
            <a:endParaRPr lang="en-US" sz="3200" dirty="0"/>
          </a:p>
        </p:txBody>
      </p:sp>
    </p:spTree>
    <p:extLst>
      <p:ext uri="{BB962C8B-B14F-4D97-AF65-F5344CB8AC3E}">
        <p14:creationId xmlns:p14="http://schemas.microsoft.com/office/powerpoint/2010/main" val="704471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1450" y="5586413"/>
            <a:ext cx="897255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ro-RO" sz="1100" dirty="0"/>
              <a:t>Conţinutul acestui material nu reprezintă în mod necesar poziţia oficială a grant-urilor SEE 2009 –2014.</a:t>
            </a:r>
            <a:endParaRPr lang="en-US" sz="1100" dirty="0"/>
          </a:p>
          <a:p>
            <a:pPr eaLnBrk="1" hangingPunct="1"/>
            <a:r>
              <a:rPr lang="ro-RO" sz="1100" dirty="0"/>
              <a:t>Pentru informaţii oficiale despre grant-urile SEE şi norvegiene accesaţi </a:t>
            </a:r>
            <a:r>
              <a:rPr lang="en-US" sz="1100" dirty="0"/>
              <a:t> </a:t>
            </a:r>
            <a:r>
              <a:rPr lang="ro-RO" sz="1100" u="sng" dirty="0">
                <a:hlinkClick r:id="rId2"/>
              </a:rPr>
              <a:t>www.eeagrants.org</a:t>
            </a:r>
            <a:r>
              <a:rPr lang="ro-RO" sz="1100" dirty="0"/>
              <a:t>.</a:t>
            </a:r>
            <a:endParaRPr lang="en-US" sz="1100" dirty="0"/>
          </a:p>
          <a:p>
            <a:pPr eaLnBrk="1" hangingPunct="1"/>
            <a:r>
              <a:rPr lang="ro-RO" sz="1100" dirty="0"/>
              <a:t> </a:t>
            </a:r>
            <a:r>
              <a:rPr lang="en-US" sz="1100" dirty="0"/>
              <a:t>													</a:t>
            </a:r>
            <a:r>
              <a:rPr lang="ro-RO" sz="1100" u="sng" dirty="0"/>
              <a:t>Vizitaţi şi www.fondong.fdsc.ro</a:t>
            </a:r>
            <a:endParaRPr lang="en-US" sz="1100" dirty="0"/>
          </a:p>
          <a:p>
            <a:pPr eaLnBrk="1" hangingPunct="1"/>
            <a:r>
              <a:rPr lang="ro-RO" dirty="0"/>
              <a:t> </a:t>
            </a:r>
            <a:endParaRPr lang="en-US" dirty="0"/>
          </a:p>
          <a:p>
            <a:pPr eaLnBrk="1" hangingPunct="1"/>
            <a:endParaRPr lang="en-US" dirty="0"/>
          </a:p>
        </p:txBody>
      </p:sp>
      <p:pic>
        <p:nvPicPr>
          <p:cNvPr id="5123"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547" y="-85726"/>
            <a:ext cx="22780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HELIADE"/>
          <p:cNvPicPr>
            <a:picLocks noChangeAspect="1" noChangeArrowheads="1"/>
          </p:cNvPicPr>
          <p:nvPr/>
        </p:nvPicPr>
        <p:blipFill>
          <a:blip r:embed="rId4" cstate="print">
            <a:clrChange>
              <a:clrFrom>
                <a:srgbClr val="F2F4FD"/>
              </a:clrFrom>
              <a:clrTo>
                <a:srgbClr val="F2F4FD">
                  <a:alpha val="0"/>
                </a:srgbClr>
              </a:clrTo>
            </a:clrChange>
            <a:extLst>
              <a:ext uri="{28A0092B-C50C-407E-A947-70E740481C1C}">
                <a14:useLocalDpi xmlns:a14="http://schemas.microsoft.com/office/drawing/2010/main" val="0"/>
              </a:ext>
            </a:extLst>
          </a:blip>
          <a:srcRect/>
          <a:stretch>
            <a:fillRect/>
          </a:stretch>
        </p:blipFill>
        <p:spPr bwMode="auto">
          <a:xfrm>
            <a:off x="4044253" y="-188914"/>
            <a:ext cx="8540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25400" y="5432425"/>
            <a:ext cx="9118600" cy="904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8" name="Picture 16" descr="fdsc_LS3E_png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5984701"/>
            <a:ext cx="22621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txBox="1">
            <a:spLocks noChangeArrowheads="1"/>
          </p:cNvSpPr>
          <p:nvPr/>
        </p:nvSpPr>
        <p:spPr bwMode="auto">
          <a:xfrm>
            <a:off x="0" y="1755775"/>
            <a:ext cx="90217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defRPr/>
            </a:pPr>
            <a:r>
              <a:rPr lang="en-US" sz="3200" dirty="0" err="1" smtClean="0"/>
              <a:t>Obiectiv</a:t>
            </a:r>
            <a:r>
              <a:rPr lang="ro-RO" sz="3200" dirty="0" smtClean="0"/>
              <a:t>e</a:t>
            </a:r>
            <a:r>
              <a:rPr lang="en-US" sz="3200" dirty="0" smtClean="0"/>
              <a:t> </a:t>
            </a:r>
            <a:r>
              <a:rPr lang="ro-RO" sz="3200" dirty="0" smtClean="0"/>
              <a:t>specifice</a:t>
            </a:r>
            <a:r>
              <a:rPr lang="en-US" sz="3200" dirty="0" smtClean="0"/>
              <a:t>:</a:t>
            </a:r>
            <a:endParaRPr lang="ro-RO" sz="3200" dirty="0" smtClean="0"/>
          </a:p>
          <a:p>
            <a:pPr algn="just">
              <a:defRPr/>
            </a:pPr>
            <a:endParaRPr lang="en-US" sz="3200" dirty="0" smtClean="0"/>
          </a:p>
          <a:p>
            <a:pPr marL="457200" indent="-457200" algn="just">
              <a:buFontTx/>
              <a:buAutoNum type="arabicPeriod"/>
              <a:defRPr/>
            </a:pPr>
            <a:r>
              <a:rPr lang="en-US" sz="2400" dirty="0" err="1" smtClean="0"/>
              <a:t>Identificarea</a:t>
            </a:r>
            <a:r>
              <a:rPr lang="en-US" sz="2400" dirty="0" smtClean="0"/>
              <a:t> </a:t>
            </a:r>
            <a:r>
              <a:rPr lang="en-US" sz="2400" dirty="0" err="1" smtClean="0"/>
              <a:t>necesarului</a:t>
            </a:r>
            <a:r>
              <a:rPr lang="en-US" sz="2400" dirty="0" smtClean="0"/>
              <a:t> de </a:t>
            </a:r>
            <a:r>
              <a:rPr lang="en-US" sz="2400" dirty="0" err="1" smtClean="0"/>
              <a:t>intervenţie</a:t>
            </a:r>
            <a:r>
              <a:rPr lang="en-US" sz="2400" dirty="0" smtClean="0"/>
              <a:t> </a:t>
            </a:r>
            <a:r>
              <a:rPr lang="en-US" sz="2400" dirty="0" err="1" smtClean="0"/>
              <a:t>privind</a:t>
            </a:r>
            <a:r>
              <a:rPr lang="en-US" sz="2400" dirty="0" smtClean="0"/>
              <a:t> </a:t>
            </a:r>
            <a:r>
              <a:rPr lang="en-US" sz="2400" dirty="0" err="1" smtClean="0"/>
              <a:t>dezvoltarea</a:t>
            </a:r>
            <a:r>
              <a:rPr lang="en-US" sz="2400" dirty="0" smtClean="0"/>
              <a:t> </a:t>
            </a:r>
            <a:r>
              <a:rPr lang="en-US" sz="2400" dirty="0" err="1" smtClean="0"/>
              <a:t>abilităţilor</a:t>
            </a:r>
            <a:r>
              <a:rPr lang="en-US" sz="2400" dirty="0" smtClean="0"/>
              <a:t> de </a:t>
            </a:r>
            <a:r>
              <a:rPr lang="en-US" sz="2400" dirty="0" err="1" smtClean="0"/>
              <a:t>viaţă</a:t>
            </a:r>
            <a:r>
              <a:rPr lang="en-US" sz="2400" dirty="0" smtClean="0"/>
              <a:t> la 1400 de </a:t>
            </a:r>
            <a:r>
              <a:rPr lang="en-US" sz="2400" dirty="0" err="1" smtClean="0"/>
              <a:t>copii</a:t>
            </a:r>
            <a:r>
              <a:rPr lang="ro-RO" sz="2400" dirty="0" smtClean="0"/>
              <a:t> și tineri</a:t>
            </a:r>
            <a:r>
              <a:rPr lang="en-US" sz="2400" dirty="0" smtClean="0"/>
              <a:t> </a:t>
            </a:r>
            <a:r>
              <a:rPr lang="en-US" sz="2400" dirty="0" err="1" smtClean="0"/>
              <a:t>în</a:t>
            </a:r>
            <a:r>
              <a:rPr lang="en-US" sz="2400" dirty="0" smtClean="0"/>
              <a:t> </a:t>
            </a:r>
            <a:r>
              <a:rPr lang="en-US" sz="2400" dirty="0" err="1" smtClean="0"/>
              <a:t>vârstă</a:t>
            </a:r>
            <a:r>
              <a:rPr lang="en-US" sz="2400" dirty="0" smtClean="0"/>
              <a:t> de 10-15 </a:t>
            </a:r>
            <a:r>
              <a:rPr lang="en-US" sz="2400" dirty="0" err="1" smtClean="0"/>
              <a:t>ani</a:t>
            </a:r>
            <a:r>
              <a:rPr lang="en-US" sz="2400" dirty="0" smtClean="0"/>
              <a:t>,</a:t>
            </a:r>
            <a:r>
              <a:rPr lang="ro-RO" sz="2400" dirty="0" smtClean="0"/>
              <a:t> </a:t>
            </a:r>
            <a:r>
              <a:rPr lang="en-US" sz="2400" dirty="0" smtClean="0"/>
              <a:t>din </a:t>
            </a:r>
            <a:r>
              <a:rPr lang="en-US" sz="2400" dirty="0" err="1" smtClean="0"/>
              <a:t>mediul</a:t>
            </a:r>
            <a:r>
              <a:rPr lang="en-US" sz="2400" dirty="0" smtClean="0"/>
              <a:t> rural din </a:t>
            </a:r>
            <a:r>
              <a:rPr lang="en-US" sz="2400" dirty="0" err="1" smtClean="0"/>
              <a:t>jud</a:t>
            </a:r>
            <a:r>
              <a:rPr lang="ro-RO" sz="2400" dirty="0" smtClean="0"/>
              <a:t>ețul</a:t>
            </a:r>
            <a:r>
              <a:rPr lang="en-US" sz="2400" dirty="0" smtClean="0"/>
              <a:t> </a:t>
            </a:r>
            <a:r>
              <a:rPr lang="en-US" sz="2400" dirty="0" err="1" smtClean="0"/>
              <a:t>Dâmboviţa</a:t>
            </a:r>
            <a:r>
              <a:rPr lang="en-US" sz="2400" dirty="0" smtClean="0"/>
              <a:t>, </a:t>
            </a:r>
            <a:r>
              <a:rPr lang="en-US" sz="2400" dirty="0" err="1" smtClean="0"/>
              <a:t>aflaţi</a:t>
            </a:r>
            <a:r>
              <a:rPr lang="en-US" sz="2400" dirty="0" smtClean="0"/>
              <a:t> </a:t>
            </a:r>
            <a:r>
              <a:rPr lang="en-US" sz="2400" dirty="0" err="1" smtClean="0"/>
              <a:t>în</a:t>
            </a:r>
            <a:r>
              <a:rPr lang="en-US" sz="2400" dirty="0" smtClean="0"/>
              <a:t> </a:t>
            </a:r>
            <a:r>
              <a:rPr lang="en-US" sz="2400" dirty="0" err="1" smtClean="0"/>
              <a:t>situaţie</a:t>
            </a:r>
            <a:r>
              <a:rPr lang="en-US" sz="2400" dirty="0" smtClean="0"/>
              <a:t> de </a:t>
            </a:r>
            <a:r>
              <a:rPr lang="en-US" sz="2400" dirty="0" err="1" smtClean="0"/>
              <a:t>risc</a:t>
            </a:r>
            <a:r>
              <a:rPr lang="en-US" sz="2400" dirty="0" smtClean="0"/>
              <a:t> </a:t>
            </a:r>
            <a:r>
              <a:rPr lang="en-US" sz="2400" dirty="0" err="1" smtClean="0"/>
              <a:t>prin</a:t>
            </a:r>
            <a:r>
              <a:rPr lang="en-US" sz="2400" dirty="0" smtClean="0"/>
              <a:t> </a:t>
            </a:r>
            <a:r>
              <a:rPr lang="en-US" sz="2400" dirty="0" err="1" smtClean="0"/>
              <a:t>plecarea</a:t>
            </a:r>
            <a:r>
              <a:rPr lang="en-US" sz="2400" dirty="0" smtClean="0"/>
              <a:t> </a:t>
            </a:r>
            <a:r>
              <a:rPr lang="en-US" sz="2400" dirty="0" err="1" smtClean="0"/>
              <a:t>părinţilor</a:t>
            </a:r>
            <a:r>
              <a:rPr lang="en-US" sz="2400" dirty="0" smtClean="0"/>
              <a:t> la </a:t>
            </a:r>
            <a:r>
              <a:rPr lang="en-US" sz="2400" dirty="0" err="1" smtClean="0"/>
              <a:t>muncă</a:t>
            </a:r>
            <a:r>
              <a:rPr lang="en-US" sz="2400" dirty="0" smtClean="0"/>
              <a:t> </a:t>
            </a:r>
            <a:r>
              <a:rPr lang="en-US" sz="2400" dirty="0" err="1" smtClean="0"/>
              <a:t>în</a:t>
            </a:r>
            <a:r>
              <a:rPr lang="en-US" sz="2400" dirty="0" smtClean="0"/>
              <a:t> </a:t>
            </a:r>
            <a:r>
              <a:rPr lang="en-US" sz="2400" dirty="0" err="1" smtClean="0"/>
              <a:t>străinătate</a:t>
            </a:r>
            <a:r>
              <a:rPr lang="en-US" sz="2400" dirty="0" smtClean="0"/>
              <a:t> </a:t>
            </a:r>
            <a:r>
              <a:rPr lang="en-US" sz="2400" dirty="0" err="1" smtClean="0"/>
              <a:t>sau</a:t>
            </a:r>
            <a:r>
              <a:rPr lang="en-US" sz="2400" dirty="0" smtClean="0"/>
              <a:t> care </a:t>
            </a:r>
            <a:r>
              <a:rPr lang="en-US" sz="2400" dirty="0" err="1" smtClean="0"/>
              <a:t>provin</a:t>
            </a:r>
            <a:r>
              <a:rPr lang="en-US" sz="2400" dirty="0" smtClean="0"/>
              <a:t> din </a:t>
            </a:r>
            <a:r>
              <a:rPr lang="en-US" sz="2400" dirty="0" err="1" smtClean="0"/>
              <a:t>familii</a:t>
            </a:r>
            <a:r>
              <a:rPr lang="en-US" sz="2400" dirty="0" smtClean="0"/>
              <a:t> </a:t>
            </a:r>
            <a:r>
              <a:rPr lang="en-US" sz="2400" dirty="0" err="1" smtClean="0"/>
              <a:t>monoparentale</a:t>
            </a:r>
            <a:r>
              <a:rPr lang="en-US" sz="2400" dirty="0" smtClean="0"/>
              <a:t> </a:t>
            </a:r>
            <a:r>
              <a:rPr lang="en-US" sz="2400" dirty="0" err="1" smtClean="0"/>
              <a:t>sau</a:t>
            </a:r>
            <a:r>
              <a:rPr lang="en-US" sz="2400" dirty="0" smtClean="0"/>
              <a:t> </a:t>
            </a:r>
            <a:r>
              <a:rPr lang="en-US" sz="2400" dirty="0" err="1" smtClean="0"/>
              <a:t>alte</a:t>
            </a:r>
            <a:r>
              <a:rPr lang="en-US" sz="2400" dirty="0" smtClean="0"/>
              <a:t> </a:t>
            </a:r>
            <a:r>
              <a:rPr lang="en-US" sz="2400" dirty="0" err="1" smtClean="0"/>
              <a:t>grupruri</a:t>
            </a:r>
            <a:r>
              <a:rPr lang="en-US" sz="2400" dirty="0" smtClean="0"/>
              <a:t> </a:t>
            </a:r>
            <a:r>
              <a:rPr lang="en-US" sz="2400" dirty="0" err="1" smtClean="0"/>
              <a:t>vulnerabile</a:t>
            </a:r>
            <a:r>
              <a:rPr lang="en-US" sz="2400" dirty="0" smtClean="0"/>
              <a:t>.</a:t>
            </a:r>
            <a:endParaRPr lang="ro-RO" sz="2400" dirty="0" smtClean="0"/>
          </a:p>
          <a:p>
            <a:pPr algn="just">
              <a:defRPr/>
            </a:pPr>
            <a:endParaRPr lang="en-US" sz="3200" dirty="0" smtClean="0"/>
          </a:p>
        </p:txBody>
      </p:sp>
    </p:spTree>
    <p:extLst>
      <p:ext uri="{BB962C8B-B14F-4D97-AF65-F5344CB8AC3E}">
        <p14:creationId xmlns:p14="http://schemas.microsoft.com/office/powerpoint/2010/main" val="3167468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1684</Words>
  <Application>Microsoft Office PowerPoint</Application>
  <PresentationFormat>On-screen Show (4:3)</PresentationFormat>
  <Paragraphs>159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5</cp:revision>
  <dcterms:created xsi:type="dcterms:W3CDTF">2014-05-26T22:35:05Z</dcterms:created>
  <dcterms:modified xsi:type="dcterms:W3CDTF">2014-05-26T22:52:32Z</dcterms:modified>
</cp:coreProperties>
</file>